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371" r:id="rId2"/>
    <p:sldId id="332" r:id="rId3"/>
    <p:sldId id="405" r:id="rId4"/>
    <p:sldId id="329" r:id="rId5"/>
    <p:sldId id="340" r:id="rId6"/>
    <p:sldId id="330" r:id="rId7"/>
    <p:sldId id="376" r:id="rId8"/>
    <p:sldId id="367" r:id="rId9"/>
    <p:sldId id="334" r:id="rId10"/>
    <p:sldId id="339" r:id="rId11"/>
    <p:sldId id="342" r:id="rId12"/>
    <p:sldId id="335" r:id="rId13"/>
    <p:sldId id="343" r:id="rId14"/>
    <p:sldId id="344" r:id="rId15"/>
    <p:sldId id="406" r:id="rId16"/>
    <p:sldId id="265" r:id="rId17"/>
    <p:sldId id="266" r:id="rId18"/>
    <p:sldId id="267" r:id="rId19"/>
    <p:sldId id="341" r:id="rId20"/>
    <p:sldId id="295" r:id="rId21"/>
    <p:sldId id="348" r:id="rId22"/>
    <p:sldId id="369" r:id="rId23"/>
    <p:sldId id="372" r:id="rId24"/>
    <p:sldId id="349" r:id="rId25"/>
    <p:sldId id="351" r:id="rId26"/>
    <p:sldId id="323" r:id="rId27"/>
    <p:sldId id="352" r:id="rId28"/>
    <p:sldId id="358" r:id="rId29"/>
    <p:sldId id="353" r:id="rId30"/>
    <p:sldId id="378" r:id="rId31"/>
    <p:sldId id="381" r:id="rId32"/>
    <p:sldId id="355" r:id="rId33"/>
    <p:sldId id="356" r:id="rId34"/>
    <p:sldId id="368" r:id="rId35"/>
    <p:sldId id="383" r:id="rId36"/>
    <p:sldId id="384" r:id="rId37"/>
    <p:sldId id="357" r:id="rId38"/>
    <p:sldId id="364" r:id="rId39"/>
    <p:sldId id="366" r:id="rId40"/>
    <p:sldId id="361" r:id="rId41"/>
    <p:sldId id="362" r:id="rId42"/>
    <p:sldId id="407" r:id="rId43"/>
    <p:sldId id="363" r:id="rId44"/>
    <p:sldId id="40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0A1332-C21F-4013-B0E8-BA4DBC4643A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7C5FBAD-BC7E-499B-A0E9-E40F8DB87DF7}">
      <dgm:prSet phldrT="[Text]" custT="1"/>
      <dgm:spPr/>
      <dgm:t>
        <a:bodyPr/>
        <a:lstStyle/>
        <a:p>
          <a:r>
            <a:rPr lang="en-US" sz="2800" b="0" i="0" u="none" strike="noStrike" baseline="0" dirty="0">
              <a:latin typeface="LMRoman10-Regular"/>
            </a:rPr>
            <a:t>1. Is this multiple regression model any good at all? Is at least one of the predictors useful in predicting the response?</a:t>
          </a:r>
          <a:endParaRPr lang="en-US" sz="2800" dirty="0"/>
        </a:p>
      </dgm:t>
    </dgm:pt>
    <dgm:pt modelId="{08D891F1-FCC6-475D-A7CA-3BAF5ADE5ED8}" type="parTrans" cxnId="{B593933E-55D1-434E-8A4E-8F3C8E023112}">
      <dgm:prSet/>
      <dgm:spPr/>
      <dgm:t>
        <a:bodyPr/>
        <a:lstStyle/>
        <a:p>
          <a:endParaRPr lang="en-US"/>
        </a:p>
      </dgm:t>
    </dgm:pt>
    <dgm:pt modelId="{CAA664A0-9E4B-45A7-9C93-2F76F3B8B17B}" type="sibTrans" cxnId="{B593933E-55D1-434E-8A4E-8F3C8E023112}">
      <dgm:prSet/>
      <dgm:spPr/>
      <dgm:t>
        <a:bodyPr/>
        <a:lstStyle/>
        <a:p>
          <a:endParaRPr lang="en-US"/>
        </a:p>
      </dgm:t>
    </dgm:pt>
    <dgm:pt modelId="{3CABB323-3EA9-42C8-BFEF-80CB4BA607BD}">
      <dgm:prSet phldrT="[Text]" custT="1"/>
      <dgm:spPr/>
      <dgm:t>
        <a:bodyPr/>
        <a:lstStyle/>
        <a:p>
          <a:r>
            <a:rPr lang="en-US" sz="2800" b="0" i="0" u="none" strike="noStrike" baseline="0" dirty="0">
              <a:latin typeface="LMRoman10-Regular"/>
            </a:rPr>
            <a:t>2. Do all the predictors help to explain Y , or is only a subset of the predictors useful?</a:t>
          </a:r>
          <a:endParaRPr lang="en-US" sz="2800" dirty="0"/>
        </a:p>
      </dgm:t>
    </dgm:pt>
    <dgm:pt modelId="{7BA21534-1427-44CE-97B2-1A971F036F83}" type="parTrans" cxnId="{8E59FD58-1B35-4B6F-BAE5-4BF5F3FA6A96}">
      <dgm:prSet/>
      <dgm:spPr/>
      <dgm:t>
        <a:bodyPr/>
        <a:lstStyle/>
        <a:p>
          <a:endParaRPr lang="en-US"/>
        </a:p>
      </dgm:t>
    </dgm:pt>
    <dgm:pt modelId="{42CA882A-92A0-4986-B936-0C406BDF8004}" type="sibTrans" cxnId="{8E59FD58-1B35-4B6F-BAE5-4BF5F3FA6A96}">
      <dgm:prSet/>
      <dgm:spPr/>
      <dgm:t>
        <a:bodyPr/>
        <a:lstStyle/>
        <a:p>
          <a:endParaRPr lang="en-US"/>
        </a:p>
      </dgm:t>
    </dgm:pt>
    <dgm:pt modelId="{A6BB3038-F9BD-481A-8480-C12CDAAA23D3}" type="pres">
      <dgm:prSet presAssocID="{FD0A1332-C21F-4013-B0E8-BA4DBC4643A8}" presName="linear" presStyleCnt="0">
        <dgm:presLayoutVars>
          <dgm:animLvl val="lvl"/>
          <dgm:resizeHandles val="exact"/>
        </dgm:presLayoutVars>
      </dgm:prSet>
      <dgm:spPr/>
    </dgm:pt>
    <dgm:pt modelId="{90709039-C5BD-420C-B2BF-83E8F9C6AAC7}" type="pres">
      <dgm:prSet presAssocID="{27C5FBAD-BC7E-499B-A0E9-E40F8DB87DF7}" presName="parentText" presStyleLbl="node1" presStyleIdx="0" presStyleCnt="2">
        <dgm:presLayoutVars>
          <dgm:chMax val="0"/>
          <dgm:bulletEnabled val="1"/>
        </dgm:presLayoutVars>
      </dgm:prSet>
      <dgm:spPr/>
    </dgm:pt>
    <dgm:pt modelId="{57875A42-FCD9-4E9C-A123-148DDBA0B9A2}" type="pres">
      <dgm:prSet presAssocID="{CAA664A0-9E4B-45A7-9C93-2F76F3B8B17B}" presName="spacer" presStyleCnt="0"/>
      <dgm:spPr/>
    </dgm:pt>
    <dgm:pt modelId="{0C86097C-E2E6-4BE6-8CA6-5557E2D5DA4E}" type="pres">
      <dgm:prSet presAssocID="{3CABB323-3EA9-42C8-BFEF-80CB4BA607BD}" presName="parentText" presStyleLbl="node1" presStyleIdx="1" presStyleCnt="2">
        <dgm:presLayoutVars>
          <dgm:chMax val="0"/>
          <dgm:bulletEnabled val="1"/>
        </dgm:presLayoutVars>
      </dgm:prSet>
      <dgm:spPr/>
    </dgm:pt>
  </dgm:ptLst>
  <dgm:cxnLst>
    <dgm:cxn modelId="{B593933E-55D1-434E-8A4E-8F3C8E023112}" srcId="{FD0A1332-C21F-4013-B0E8-BA4DBC4643A8}" destId="{27C5FBAD-BC7E-499B-A0E9-E40F8DB87DF7}" srcOrd="0" destOrd="0" parTransId="{08D891F1-FCC6-475D-A7CA-3BAF5ADE5ED8}" sibTransId="{CAA664A0-9E4B-45A7-9C93-2F76F3B8B17B}"/>
    <dgm:cxn modelId="{A29C8E60-D472-425B-9283-B1EFF3FEE390}" type="presOf" srcId="{FD0A1332-C21F-4013-B0E8-BA4DBC4643A8}" destId="{A6BB3038-F9BD-481A-8480-C12CDAAA23D3}" srcOrd="0" destOrd="0" presId="urn:microsoft.com/office/officeart/2005/8/layout/vList2"/>
    <dgm:cxn modelId="{8E59FD58-1B35-4B6F-BAE5-4BF5F3FA6A96}" srcId="{FD0A1332-C21F-4013-B0E8-BA4DBC4643A8}" destId="{3CABB323-3EA9-42C8-BFEF-80CB4BA607BD}" srcOrd="1" destOrd="0" parTransId="{7BA21534-1427-44CE-97B2-1A971F036F83}" sibTransId="{42CA882A-92A0-4986-B936-0C406BDF8004}"/>
    <dgm:cxn modelId="{CDA5B8C7-1E4A-499D-93B7-4D8718F37F91}" type="presOf" srcId="{3CABB323-3EA9-42C8-BFEF-80CB4BA607BD}" destId="{0C86097C-E2E6-4BE6-8CA6-5557E2D5DA4E}" srcOrd="0" destOrd="0" presId="urn:microsoft.com/office/officeart/2005/8/layout/vList2"/>
    <dgm:cxn modelId="{334F89E4-50D9-4D25-9E01-566F91D2B2A3}" type="presOf" srcId="{27C5FBAD-BC7E-499B-A0E9-E40F8DB87DF7}" destId="{90709039-C5BD-420C-B2BF-83E8F9C6AAC7}" srcOrd="0" destOrd="0" presId="urn:microsoft.com/office/officeart/2005/8/layout/vList2"/>
    <dgm:cxn modelId="{2B2A64D1-A001-4B72-B8BF-A9D2FD5372CE}" type="presParOf" srcId="{A6BB3038-F9BD-481A-8480-C12CDAAA23D3}" destId="{90709039-C5BD-420C-B2BF-83E8F9C6AAC7}" srcOrd="0" destOrd="0" presId="urn:microsoft.com/office/officeart/2005/8/layout/vList2"/>
    <dgm:cxn modelId="{B0EBDE11-453C-434B-A05C-B8A685E1865D}" type="presParOf" srcId="{A6BB3038-F9BD-481A-8480-C12CDAAA23D3}" destId="{57875A42-FCD9-4E9C-A123-148DDBA0B9A2}" srcOrd="1" destOrd="0" presId="urn:microsoft.com/office/officeart/2005/8/layout/vList2"/>
    <dgm:cxn modelId="{5F541718-BD88-4612-8B23-D8DC80E8DBAA}" type="presParOf" srcId="{A6BB3038-F9BD-481A-8480-C12CDAAA23D3}" destId="{0C86097C-E2E6-4BE6-8CA6-5557E2D5DA4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09039-C5BD-420C-B2BF-83E8F9C6AAC7}">
      <dsp:nvSpPr>
        <dsp:cNvPr id="0" name=""/>
        <dsp:cNvSpPr/>
      </dsp:nvSpPr>
      <dsp:spPr>
        <a:xfrm>
          <a:off x="0" y="655559"/>
          <a:ext cx="10436112"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u="none" strike="noStrike" kern="1200" baseline="0" dirty="0">
              <a:latin typeface="LMRoman10-Regular"/>
            </a:rPr>
            <a:t>1. Is this multiple regression model any good at all? Is at least one of the predictors useful in predicting the response?</a:t>
          </a:r>
          <a:endParaRPr lang="en-US" sz="2800" kern="1200" dirty="0"/>
        </a:p>
      </dsp:txBody>
      <dsp:txXfrm>
        <a:off x="59399" y="714958"/>
        <a:ext cx="10317314" cy="1098002"/>
      </dsp:txXfrm>
    </dsp:sp>
    <dsp:sp modelId="{0C86097C-E2E6-4BE6-8CA6-5557E2D5DA4E}">
      <dsp:nvSpPr>
        <dsp:cNvPr id="0" name=""/>
        <dsp:cNvSpPr/>
      </dsp:nvSpPr>
      <dsp:spPr>
        <a:xfrm>
          <a:off x="0" y="2059560"/>
          <a:ext cx="10436112" cy="121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u="none" strike="noStrike" kern="1200" baseline="0" dirty="0">
              <a:latin typeface="LMRoman10-Regular"/>
            </a:rPr>
            <a:t>2. Do all the predictors help to explain Y , or is only a subset of the predictors useful?</a:t>
          </a:r>
          <a:endParaRPr lang="en-US" sz="2800" kern="1200" dirty="0"/>
        </a:p>
      </dsp:txBody>
      <dsp:txXfrm>
        <a:off x="59399" y="2118959"/>
        <a:ext cx="10317314"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a:t>
            </a:fld>
            <a:endParaRPr lang="en-US"/>
          </a:p>
        </p:txBody>
      </p:sp>
    </p:spTree>
    <p:extLst>
      <p:ext uri="{BB962C8B-B14F-4D97-AF65-F5344CB8AC3E}">
        <p14:creationId xmlns:p14="http://schemas.microsoft.com/office/powerpoint/2010/main" val="230713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20</a:t>
            </a:fld>
            <a:endParaRPr lang="en-US"/>
          </a:p>
        </p:txBody>
      </p:sp>
    </p:spTree>
    <p:extLst>
      <p:ext uri="{BB962C8B-B14F-4D97-AF65-F5344CB8AC3E}">
        <p14:creationId xmlns:p14="http://schemas.microsoft.com/office/powerpoint/2010/main" val="496233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
              </a:rPr>
              <a:t>The answer is that we can test some hypotheses to see the relationship between the response and predictors</a:t>
            </a:r>
            <a:r>
              <a:rPr lang="en-US" sz="1800" b="0" i="0" u="none" strike="noStrike" baseline="0">
                <a:latin typeface="LMRoman10-Regular"/>
              </a:rPr>
              <a:t>. To</a:t>
            </a:r>
          </a:p>
          <a:p>
            <a:pPr algn="l"/>
            <a:r>
              <a:rPr lang="en-US" sz="1800" b="0" i="0" u="none" strike="noStrike" baseline="0">
                <a:latin typeface="LMRoman10-Regular"/>
              </a:rPr>
              <a:t>address the overall question, we will test</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24</a:t>
            </a:fld>
            <a:endParaRPr lang="en-US"/>
          </a:p>
        </p:txBody>
      </p:sp>
    </p:spTree>
    <p:extLst>
      <p:ext uri="{BB962C8B-B14F-4D97-AF65-F5344CB8AC3E}">
        <p14:creationId xmlns:p14="http://schemas.microsoft.com/office/powerpoint/2010/main" val="3198768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Lato" panose="020F0502020204030203" pitchFamily="34" charset="0"/>
              </a:rPr>
              <a:t>f-distribution is the ratio of the X1 random chi-square variable with degrees of freedom ϑ1 and the X2 random chi-square variable with degrees of freedom ϑ2. In other words, each Chi-Square random variable has been divided by its degrees of freedom.</a:t>
            </a:r>
          </a:p>
          <a:p>
            <a:endParaRPr lang="en-US" b="0" i="0" dirty="0">
              <a:solidFill>
                <a:srgbClr val="444444"/>
              </a:solidFill>
              <a:effectLst/>
              <a:latin typeface="Lato" panose="020F0502020204030203" pitchFamily="34" charset="0"/>
            </a:endParaRPr>
          </a:p>
          <a:p>
            <a:endParaRPr lang="en-US" b="0" i="0" dirty="0">
              <a:solidFill>
                <a:srgbClr val="444444"/>
              </a:solidFill>
              <a:effectLst/>
              <a:latin typeface="Lato" panose="020F0502020204030203" pitchFamily="34" charset="0"/>
            </a:endParaRPr>
          </a:p>
          <a:p>
            <a:r>
              <a:rPr lang="en-US" b="0" i="0" dirty="0">
                <a:solidFill>
                  <a:srgbClr val="444444"/>
                </a:solidFill>
                <a:effectLst/>
                <a:latin typeface="Lato" panose="020F0502020204030203" pitchFamily="34" charset="0"/>
              </a:rPr>
              <a:t>[https://sixsigmastudyguide.com/f-distributionf-statistic-f-test/]</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25</a:t>
            </a:fld>
            <a:endParaRPr lang="en-US"/>
          </a:p>
        </p:txBody>
      </p:sp>
    </p:spTree>
    <p:extLst>
      <p:ext uri="{BB962C8B-B14F-4D97-AF65-F5344CB8AC3E}">
        <p14:creationId xmlns:p14="http://schemas.microsoft.com/office/powerpoint/2010/main" val="696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Overview of the section 2, Statistical Modeling with Data, I will walk you through many valuable statistical modelling techniques and methods, including model building, model selection, model evaluations, etc. In addition, I also prepared one lecture about transfer learning which is based on one of my research projects. Let's take a closer look at deep learning models, and explore some examples of transfer learning using the power of already-built models to solve in-house problems better and cheaper. </a:t>
            </a:r>
            <a:endParaRPr lang="en-US" sz="1200" dirty="0">
              <a:latin typeface="Calibri" panose="020F0502020204030204" pitchFamily="34" charset="0"/>
              <a:ea typeface="DengXian"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code in the presentations may be found as R code scripts. These R scripts contain code for in-class practice as well. However, I would advise you to think about these in-class problems first and write down your responses. Then, compare your answers to the reference answers. This helps you understand the problem and write R code. </a:t>
            </a:r>
          </a:p>
          <a:p>
            <a:endParaRPr lang="en-US" dirty="0"/>
          </a:p>
          <a:p>
            <a:r>
              <a:rPr lang="en-US" dirty="0"/>
              <a:t>I will walk you through in class practice problems in details. The assignments are not mandatory and just for your fun. If you are bored and want to do something, you are welcomed to conquer these problems. Again, these assignments are not required to obtain the certificate. To get the certificate, you only need to show up in 6 of 9 courses. </a:t>
            </a:r>
          </a:p>
          <a:p>
            <a:r>
              <a:rPr lang="en-US" dirty="0"/>
              <a:t>I do have answers for these assignments and please email me if you need answers for this assignment. </a:t>
            </a:r>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motivated you to learn statistical modelling? </a:t>
            </a:r>
          </a:p>
        </p:txBody>
      </p:sp>
      <p:sp>
        <p:nvSpPr>
          <p:cNvPr id="4" name="Slide Number Placeholder 3"/>
          <p:cNvSpPr>
            <a:spLocks noGrp="1"/>
          </p:cNvSpPr>
          <p:nvPr>
            <p:ph type="sldNum" sz="quarter" idx="5"/>
          </p:nvPr>
        </p:nvSpPr>
        <p:spPr/>
        <p:txBody>
          <a:bodyPr/>
          <a:lstStyle/>
          <a:p>
            <a:fld id="{83C3454D-ED1A-4BF6-9A01-68A0589CF3DE}" type="slidenum">
              <a:rPr lang="en-US" smtClean="0"/>
              <a:t>6</a:t>
            </a:fld>
            <a:endParaRPr lang="en-US"/>
          </a:p>
        </p:txBody>
      </p:sp>
    </p:spTree>
    <p:extLst>
      <p:ext uri="{BB962C8B-B14F-4D97-AF65-F5344CB8AC3E}">
        <p14:creationId xmlns:p14="http://schemas.microsoft.com/office/powerpoint/2010/main" val="3095937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8</a:t>
            </a:fld>
            <a:endParaRPr lang="en-US"/>
          </a:p>
        </p:txBody>
      </p:sp>
    </p:spTree>
    <p:extLst>
      <p:ext uri="{BB962C8B-B14F-4D97-AF65-F5344CB8AC3E}">
        <p14:creationId xmlns:p14="http://schemas.microsoft.com/office/powerpoint/2010/main" val="1183726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kick off this course with a toy example. Imagine we are working in a car company and our boss wants to improve the sales of cars. He asked last year’s best salesman Peter to come up with ideas. It’s big task however Peter knows that sales are closely linked to the advertisement. So, he knows that TV, RADIO, NEWSPAPERS are the three major way of advertising in his company. So he checked last year’s advertisement budgets from three media and sales incomes from 200 different markets. </a:t>
            </a:r>
          </a:p>
          <a:p>
            <a:r>
              <a:rPr lang="en-US" sz="1800" b="0" i="0" u="none" strike="noStrike" baseline="0" dirty="0">
                <a:latin typeface="LMRoman10-Italic"/>
              </a:rPr>
              <a:t>Sales </a:t>
            </a:r>
            <a:r>
              <a:rPr lang="en-US" sz="1800" b="0" i="0" u="none" strike="noStrike" baseline="0" dirty="0">
                <a:latin typeface="LMRoman10-Regular"/>
              </a:rPr>
              <a:t>(in thousands of units)</a:t>
            </a:r>
          </a:p>
          <a:p>
            <a:r>
              <a:rPr lang="en-US" sz="1800" b="0" i="0" u="none" strike="noStrike" baseline="0" dirty="0">
                <a:latin typeface="LMRoman10-Regular"/>
              </a:rPr>
              <a:t>Budgets(in thousands of dollars)</a:t>
            </a:r>
          </a:p>
          <a:p>
            <a:endParaRPr lang="en-US" sz="1800" b="0" i="0" u="none" strike="noStrike" baseline="0" dirty="0">
              <a:latin typeface="LMRoman10-Regular"/>
            </a:endParaRPr>
          </a:p>
          <a:p>
            <a:r>
              <a:rPr lang="en-US" i="0" dirty="0"/>
              <a:t>Don't fool me with figures!</a:t>
            </a:r>
          </a:p>
        </p:txBody>
      </p:sp>
      <p:sp>
        <p:nvSpPr>
          <p:cNvPr id="4" name="Slide Number Placeholder 3"/>
          <p:cNvSpPr>
            <a:spLocks noGrp="1"/>
          </p:cNvSpPr>
          <p:nvPr>
            <p:ph type="sldNum" sz="quarter" idx="5"/>
          </p:nvPr>
        </p:nvSpPr>
        <p:spPr/>
        <p:txBody>
          <a:bodyPr/>
          <a:lstStyle/>
          <a:p>
            <a:fld id="{83C3454D-ED1A-4BF6-9A01-68A0589CF3DE}" type="slidenum">
              <a:rPr lang="en-US" smtClean="0"/>
              <a:t>9</a:t>
            </a:fld>
            <a:endParaRPr lang="en-US"/>
          </a:p>
        </p:txBody>
      </p:sp>
    </p:spTree>
    <p:extLst>
      <p:ext uri="{BB962C8B-B14F-4D97-AF65-F5344CB8AC3E}">
        <p14:creationId xmlns:p14="http://schemas.microsoft.com/office/powerpoint/2010/main" val="159947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natural logarithm of a number is its logarithm to the base of the mathematical constant e, which approximately equal to 2.718281828459.</a:t>
            </a:r>
          </a:p>
        </p:txBody>
      </p:sp>
      <p:sp>
        <p:nvSpPr>
          <p:cNvPr id="4" name="Slide Number Placeholder 3"/>
          <p:cNvSpPr>
            <a:spLocks noGrp="1"/>
          </p:cNvSpPr>
          <p:nvPr>
            <p:ph type="sldNum" sz="quarter" idx="5"/>
          </p:nvPr>
        </p:nvSpPr>
        <p:spPr/>
        <p:txBody>
          <a:bodyPr/>
          <a:lstStyle/>
          <a:p>
            <a:fld id="{83C3454D-ED1A-4BF6-9A01-68A0589CF3DE}" type="slidenum">
              <a:rPr lang="en-US" smtClean="0"/>
              <a:t>17</a:t>
            </a:fld>
            <a:endParaRPr lang="en-US"/>
          </a:p>
        </p:txBody>
      </p:sp>
    </p:spTree>
    <p:extLst>
      <p:ext uri="{BB962C8B-B14F-4D97-AF65-F5344CB8AC3E}">
        <p14:creationId xmlns:p14="http://schemas.microsoft.com/office/powerpoint/2010/main" val="2653899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18</a:t>
            </a:fld>
            <a:endParaRPr lang="en-US"/>
          </a:p>
        </p:txBody>
      </p:sp>
    </p:spTree>
    <p:extLst>
      <p:ext uri="{BB962C8B-B14F-4D97-AF65-F5344CB8AC3E}">
        <p14:creationId xmlns:p14="http://schemas.microsoft.com/office/powerpoint/2010/main" val="149953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guarantee that Yi – Yi’ are always positive, so in reality, we minimize squares of Yi-Yi’ </a:t>
            </a:r>
          </a:p>
        </p:txBody>
      </p:sp>
      <p:sp>
        <p:nvSpPr>
          <p:cNvPr id="4" name="Slide Number Placeholder 3"/>
          <p:cNvSpPr>
            <a:spLocks noGrp="1"/>
          </p:cNvSpPr>
          <p:nvPr>
            <p:ph type="sldNum" sz="quarter" idx="5"/>
          </p:nvPr>
        </p:nvSpPr>
        <p:spPr/>
        <p:txBody>
          <a:bodyPr/>
          <a:lstStyle/>
          <a:p>
            <a:fld id="{83C3454D-ED1A-4BF6-9A01-68A0589CF3DE}" type="slidenum">
              <a:rPr lang="en-US" smtClean="0"/>
              <a:t>19</a:t>
            </a:fld>
            <a:endParaRPr lang="en-US"/>
          </a:p>
        </p:txBody>
      </p:sp>
    </p:spTree>
    <p:extLst>
      <p:ext uri="{BB962C8B-B14F-4D97-AF65-F5344CB8AC3E}">
        <p14:creationId xmlns:p14="http://schemas.microsoft.com/office/powerpoint/2010/main" val="49887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1B85DEAB-086A-42A2-88F7-565D6FBACEF6}" type="datetime1">
              <a:rPr lang="en-US" smtClean="0"/>
              <a:t>5/24/2023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813B7226-EE47-4AC4-BD1B-D8C33CE7DCCD}" type="datetime1">
              <a:rPr lang="en-US" smtClean="0"/>
              <a:t>5/24/2023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9CA65BEE-53C9-471D-BD26-CD5935B7DFA4}" type="datetime1">
              <a:rPr lang="en-US" smtClean="0"/>
              <a:t>5/24/2023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8C561CCE-F2F9-4155-B559-B6BE0CC54A2A}" type="datetime1">
              <a:rPr lang="en-US" smtClean="0"/>
              <a:t>5/24/2023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01B9FC6A-5947-4B62-A0A8-8E84287683F4}" type="datetime1">
              <a:rPr lang="en-US" smtClean="0"/>
              <a:t>5/24/2023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8779A1EE-25A7-4F52-8C39-5A260668EE50}" type="datetime1">
              <a:rPr lang="en-US" smtClean="0"/>
              <a:t>5/24/2023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6624EBF7-E9D0-419E-8A11-0CF81721635B}" type="datetime1">
              <a:rPr lang="en-US" smtClean="0"/>
              <a:t>5/24/2023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760A8CF3-C3A6-46F7-B12B-E90471180C26}" type="datetime1">
              <a:rPr lang="en-US" smtClean="0"/>
              <a:t>5/24/2023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FAA04BC2-00BC-48F1-BF9A-229B225E82BD}" type="datetime1">
              <a:rPr lang="en-US" smtClean="0"/>
              <a:t>5/24/2023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1A1844F3-9102-44FF-9D00-905B77BF6EAF}" type="datetime1">
              <a:rPr lang="en-US" smtClean="0"/>
              <a:t>5/24/2023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A5A02CC9-E62E-4C0C-8537-45E355CC4114}" type="datetime1">
              <a:rPr lang="en-US" smtClean="0"/>
              <a:t>5/24/2023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7BB12C-E1C2-414A-AE78-6034D05AD63F}" type="datetime1">
              <a:rPr lang="en-US" smtClean="0"/>
              <a:t>5/24/2023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mailto:qing.li2@uclagary.c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gplot2.tidyverse.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4.sv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0.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skleo.com/how-to-find-software-support/" TargetMode="External"/><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askleo.com/how-to-find-software-support/" TargetMode="External"/><Relationship Id="rId2" Type="http://schemas.openxmlformats.org/officeDocument/2006/relationships/image" Target="../media/image73.jp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skleo.com/how-to-find-software-support/" TargetMode="External"/><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hyperlink" Target="mailto:qing.li2@uclagary.ca" TargetMode="Externa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sv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svg"/><Relationship Id="rId2" Type="http://schemas.openxmlformats.org/officeDocument/2006/relationships/notesSlide" Target="../notesSlides/notesSlide6.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2" name="Title 1">
            <a:extLst>
              <a:ext uri="{FF2B5EF4-FFF2-40B4-BE49-F238E27FC236}">
                <a16:creationId xmlns:a16="http://schemas.microsoft.com/office/drawing/2014/main" id="{6BE528D7-5107-5032-6908-508CDDEB5D5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13" name="Subtitle 2">
            <a:extLst>
              <a:ext uri="{FF2B5EF4-FFF2-40B4-BE49-F238E27FC236}">
                <a16:creationId xmlns:a16="http://schemas.microsoft.com/office/drawing/2014/main" id="{E1F3AAAE-26F1-841B-F201-6BFD14752B90}"/>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7">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sp>
        <p:nvSpPr>
          <p:cNvPr id="2" name="Slide Number Placeholder 1">
            <a:extLst>
              <a:ext uri="{FF2B5EF4-FFF2-40B4-BE49-F238E27FC236}">
                <a16:creationId xmlns:a16="http://schemas.microsoft.com/office/drawing/2014/main" id="{F5A5BB90-4C96-89BB-0610-7834E27CC7FE}"/>
              </a:ext>
            </a:extLst>
          </p:cNvPr>
          <p:cNvSpPr>
            <a:spLocks noGrp="1"/>
          </p:cNvSpPr>
          <p:nvPr>
            <p:ph type="sldNum" sz="quarter" idx="12"/>
          </p:nvPr>
        </p:nvSpPr>
        <p:spPr/>
        <p:txBody>
          <a:bodyPr/>
          <a:lstStyle/>
          <a:p>
            <a:fld id="{998FC6E2-3800-4EB0-A18D-3856D6660061}" type="slidenum">
              <a:rPr lang="en-US" smtClean="0"/>
              <a:t>1</a:t>
            </a:fld>
            <a:endParaRPr lang="en-US"/>
          </a:p>
        </p:txBody>
      </p:sp>
    </p:spTree>
    <p:extLst>
      <p:ext uri="{BB962C8B-B14F-4D97-AF65-F5344CB8AC3E}">
        <p14:creationId xmlns:p14="http://schemas.microsoft.com/office/powerpoint/2010/main" val="194212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4DA7-ED0C-6CE4-7627-1C3790C4C8A5}"/>
              </a:ext>
            </a:extLst>
          </p:cNvPr>
          <p:cNvSpPr>
            <a:spLocks noGrp="1"/>
          </p:cNvSpPr>
          <p:nvPr>
            <p:ph type="title"/>
          </p:nvPr>
        </p:nvSpPr>
        <p:spPr/>
        <p:txBody>
          <a:bodyPr/>
          <a:lstStyle/>
          <a:p>
            <a:r>
              <a:rPr lang="en-US" dirty="0"/>
              <a:t>Simple linear model</a:t>
            </a:r>
          </a:p>
        </p:txBody>
      </p:sp>
      <p:pic>
        <p:nvPicPr>
          <p:cNvPr id="7" name="Content Placeholder 6">
            <a:extLst>
              <a:ext uri="{FF2B5EF4-FFF2-40B4-BE49-F238E27FC236}">
                <a16:creationId xmlns:a16="http://schemas.microsoft.com/office/drawing/2014/main" id="{AA57B512-154C-F4B6-9177-644796B663C3}"/>
              </a:ext>
            </a:extLst>
          </p:cNvPr>
          <p:cNvPicPr>
            <a:picLocks noGrp="1" noChangeAspect="1"/>
          </p:cNvPicPr>
          <p:nvPr>
            <p:ph idx="1"/>
          </p:nvPr>
        </p:nvPicPr>
        <p:blipFill>
          <a:blip r:embed="rId2"/>
          <a:stretch>
            <a:fillRect/>
          </a:stretch>
        </p:blipFill>
        <p:spPr>
          <a:xfrm>
            <a:off x="838200" y="3589564"/>
            <a:ext cx="4402847" cy="3138769"/>
          </a:xfrm>
        </p:spPr>
      </p:pic>
      <p:pic>
        <p:nvPicPr>
          <p:cNvPr id="8" name="Picture 7">
            <a:extLst>
              <a:ext uri="{FF2B5EF4-FFF2-40B4-BE49-F238E27FC236}">
                <a16:creationId xmlns:a16="http://schemas.microsoft.com/office/drawing/2014/main" id="{F418EE7D-FACD-95AB-B208-1D7C9B8B1354}"/>
              </a:ext>
            </a:extLst>
          </p:cNvPr>
          <p:cNvPicPr>
            <a:picLocks noChangeAspect="1"/>
          </p:cNvPicPr>
          <p:nvPr/>
        </p:nvPicPr>
        <p:blipFill>
          <a:blip r:embed="rId3"/>
          <a:stretch>
            <a:fillRect/>
          </a:stretch>
        </p:blipFill>
        <p:spPr>
          <a:xfrm>
            <a:off x="8421266" y="4646898"/>
            <a:ext cx="3147333" cy="1066892"/>
          </a:xfrm>
          <a:prstGeom prst="rect">
            <a:avLst/>
          </a:prstGeom>
        </p:spPr>
      </p:pic>
      <p:pic>
        <p:nvPicPr>
          <p:cNvPr id="10" name="Picture 9">
            <a:extLst>
              <a:ext uri="{FF2B5EF4-FFF2-40B4-BE49-F238E27FC236}">
                <a16:creationId xmlns:a16="http://schemas.microsoft.com/office/drawing/2014/main" id="{2ECA0647-2BC2-6901-59EF-505B42E9605F}"/>
              </a:ext>
            </a:extLst>
          </p:cNvPr>
          <p:cNvPicPr>
            <a:picLocks noChangeAspect="1"/>
          </p:cNvPicPr>
          <p:nvPr/>
        </p:nvPicPr>
        <p:blipFill>
          <a:blip r:embed="rId4"/>
          <a:stretch>
            <a:fillRect/>
          </a:stretch>
        </p:blipFill>
        <p:spPr>
          <a:xfrm>
            <a:off x="7157884" y="1027906"/>
            <a:ext cx="4753995" cy="3604464"/>
          </a:xfrm>
          <a:prstGeom prst="rect">
            <a:avLst/>
          </a:prstGeom>
        </p:spPr>
      </p:pic>
      <p:pic>
        <p:nvPicPr>
          <p:cNvPr id="12" name="Graphic 11" descr="Thought outline">
            <a:extLst>
              <a:ext uri="{FF2B5EF4-FFF2-40B4-BE49-F238E27FC236}">
                <a16:creationId xmlns:a16="http://schemas.microsoft.com/office/drawing/2014/main" id="{73E5843F-83D5-E141-8B2C-3F84B4425A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0105" y="5728318"/>
            <a:ext cx="914400" cy="914400"/>
          </a:xfrm>
          <a:prstGeom prst="rect">
            <a:avLst/>
          </a:prstGeom>
        </p:spPr>
      </p:pic>
      <p:sp>
        <p:nvSpPr>
          <p:cNvPr id="13" name="TextBox 12">
            <a:extLst>
              <a:ext uri="{FF2B5EF4-FFF2-40B4-BE49-F238E27FC236}">
                <a16:creationId xmlns:a16="http://schemas.microsoft.com/office/drawing/2014/main" id="{4D611810-3720-5CF5-BB80-8CC166218025}"/>
              </a:ext>
            </a:extLst>
          </p:cNvPr>
          <p:cNvSpPr txBox="1"/>
          <p:nvPr/>
        </p:nvSpPr>
        <p:spPr>
          <a:xfrm>
            <a:off x="8662219" y="5996387"/>
            <a:ext cx="3000805" cy="646331"/>
          </a:xfrm>
          <a:prstGeom prst="rect">
            <a:avLst/>
          </a:prstGeom>
          <a:noFill/>
        </p:spPr>
        <p:txBody>
          <a:bodyPr wrap="square" rtlCol="0">
            <a:spAutoFit/>
          </a:bodyPr>
          <a:lstStyle/>
          <a:p>
            <a:r>
              <a:rPr lang="en-US" dirty="0">
                <a:solidFill>
                  <a:schemeClr val="accent1"/>
                </a:solidFill>
              </a:rPr>
              <a:t>It’s so easy! Wait a bit! Can TV and radio jointly affect sales? </a:t>
            </a:r>
          </a:p>
        </p:txBody>
      </p:sp>
      <p:pic>
        <p:nvPicPr>
          <p:cNvPr id="17" name="Picture 16">
            <a:extLst>
              <a:ext uri="{FF2B5EF4-FFF2-40B4-BE49-F238E27FC236}">
                <a16:creationId xmlns:a16="http://schemas.microsoft.com/office/drawing/2014/main" id="{6B4BA602-6BE1-711D-4D2C-E5B9D4B2BD32}"/>
              </a:ext>
            </a:extLst>
          </p:cNvPr>
          <p:cNvPicPr>
            <a:picLocks noChangeAspect="1"/>
          </p:cNvPicPr>
          <p:nvPr/>
        </p:nvPicPr>
        <p:blipFill>
          <a:blip r:embed="rId7"/>
          <a:stretch>
            <a:fillRect/>
          </a:stretch>
        </p:blipFill>
        <p:spPr>
          <a:xfrm>
            <a:off x="838200" y="1401904"/>
            <a:ext cx="3436918" cy="2027096"/>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625F0A32-B8BC-6D6C-5958-63F0341BEB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FC5C32E4-F469-D410-75CD-3642CC50D000}"/>
              </a:ext>
            </a:extLst>
          </p:cNvPr>
          <p:cNvSpPr>
            <a:spLocks noGrp="1"/>
          </p:cNvSpPr>
          <p:nvPr>
            <p:ph type="sldNum" sz="quarter" idx="12"/>
          </p:nvPr>
        </p:nvSpPr>
        <p:spPr/>
        <p:txBody>
          <a:bodyPr/>
          <a:lstStyle/>
          <a:p>
            <a:fld id="{998FC6E2-3800-4EB0-A18D-3856D6660061}" type="slidenum">
              <a:rPr lang="en-US" smtClean="0"/>
              <a:t>10</a:t>
            </a:fld>
            <a:endParaRPr lang="en-US"/>
          </a:p>
        </p:txBody>
      </p:sp>
    </p:spTree>
    <p:extLst>
      <p:ext uri="{BB962C8B-B14F-4D97-AF65-F5344CB8AC3E}">
        <p14:creationId xmlns:p14="http://schemas.microsoft.com/office/powerpoint/2010/main" val="22011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DA6E6-6CE9-E446-F9C7-8D7B10101F35}"/>
              </a:ext>
            </a:extLst>
          </p:cNvPr>
          <p:cNvSpPr>
            <a:spLocks noGrp="1"/>
          </p:cNvSpPr>
          <p:nvPr>
            <p:ph type="title"/>
          </p:nvPr>
        </p:nvSpPr>
        <p:spPr/>
        <p:txBody>
          <a:bodyPr/>
          <a:lstStyle/>
          <a:p>
            <a:r>
              <a:rPr lang="en-US" dirty="0"/>
              <a:t>Multiple linear model</a:t>
            </a:r>
          </a:p>
        </p:txBody>
      </p:sp>
      <p:pic>
        <p:nvPicPr>
          <p:cNvPr id="11" name="Content Placeholder 10">
            <a:extLst>
              <a:ext uri="{FF2B5EF4-FFF2-40B4-BE49-F238E27FC236}">
                <a16:creationId xmlns:a16="http://schemas.microsoft.com/office/drawing/2014/main" id="{B0436E71-650B-6A0D-9884-6C15E0C10CA1}"/>
              </a:ext>
            </a:extLst>
          </p:cNvPr>
          <p:cNvPicPr>
            <a:picLocks noGrp="1" noChangeAspect="1"/>
          </p:cNvPicPr>
          <p:nvPr>
            <p:ph idx="1"/>
          </p:nvPr>
        </p:nvPicPr>
        <p:blipFill>
          <a:blip r:embed="rId2"/>
          <a:stretch>
            <a:fillRect/>
          </a:stretch>
        </p:blipFill>
        <p:spPr>
          <a:xfrm>
            <a:off x="5973204" y="1396652"/>
            <a:ext cx="4084674" cy="2728196"/>
          </a:xfrm>
        </p:spPr>
      </p:pic>
      <p:pic>
        <p:nvPicPr>
          <p:cNvPr id="7" name="Picture 6">
            <a:extLst>
              <a:ext uri="{FF2B5EF4-FFF2-40B4-BE49-F238E27FC236}">
                <a16:creationId xmlns:a16="http://schemas.microsoft.com/office/drawing/2014/main" id="{5E600FF4-E11F-51A8-A44C-CB49F4B8F54B}"/>
              </a:ext>
            </a:extLst>
          </p:cNvPr>
          <p:cNvPicPr>
            <a:picLocks noChangeAspect="1"/>
          </p:cNvPicPr>
          <p:nvPr/>
        </p:nvPicPr>
        <p:blipFill>
          <a:blip r:embed="rId3"/>
          <a:stretch>
            <a:fillRect/>
          </a:stretch>
        </p:blipFill>
        <p:spPr>
          <a:xfrm>
            <a:off x="838200" y="1690688"/>
            <a:ext cx="4412362" cy="3937076"/>
          </a:xfrm>
          <a:prstGeom prst="rect">
            <a:avLst/>
          </a:prstGeom>
        </p:spPr>
      </p:pic>
      <p:pic>
        <p:nvPicPr>
          <p:cNvPr id="12" name="Graphic 11" descr="Angel face outline outline">
            <a:extLst>
              <a:ext uri="{FF2B5EF4-FFF2-40B4-BE49-F238E27FC236}">
                <a16:creationId xmlns:a16="http://schemas.microsoft.com/office/drawing/2014/main" id="{9B3BEDA4-EF46-8657-2F78-D352B32A5D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128" y="5971109"/>
            <a:ext cx="446216" cy="446216"/>
          </a:xfrm>
          <a:prstGeom prst="rect">
            <a:avLst/>
          </a:prstGeom>
        </p:spPr>
      </p:pic>
      <p:sp>
        <p:nvSpPr>
          <p:cNvPr id="13" name="TextBox 12">
            <a:extLst>
              <a:ext uri="{FF2B5EF4-FFF2-40B4-BE49-F238E27FC236}">
                <a16:creationId xmlns:a16="http://schemas.microsoft.com/office/drawing/2014/main" id="{8722AFF6-6397-7C06-B481-CDF8AC134FDF}"/>
              </a:ext>
            </a:extLst>
          </p:cNvPr>
          <p:cNvSpPr txBox="1"/>
          <p:nvPr/>
        </p:nvSpPr>
        <p:spPr>
          <a:xfrm>
            <a:off x="1397344" y="6036999"/>
            <a:ext cx="3920497" cy="276999"/>
          </a:xfrm>
          <a:prstGeom prst="rect">
            <a:avLst/>
          </a:prstGeom>
          <a:noFill/>
        </p:spPr>
        <p:txBody>
          <a:bodyPr wrap="none" rtlCol="0">
            <a:spAutoFit/>
          </a:bodyPr>
          <a:lstStyle/>
          <a:p>
            <a:r>
              <a:rPr lang="en-US" sz="1200" dirty="0"/>
              <a:t>Radio advertainment budget has the largest impact on sales</a:t>
            </a:r>
          </a:p>
        </p:txBody>
      </p:sp>
      <p:pic>
        <p:nvPicPr>
          <p:cNvPr id="17" name="Picture 16">
            <a:extLst>
              <a:ext uri="{FF2B5EF4-FFF2-40B4-BE49-F238E27FC236}">
                <a16:creationId xmlns:a16="http://schemas.microsoft.com/office/drawing/2014/main" id="{1C5C34F1-53ED-8D3D-B0B0-31E03021B6C8}"/>
              </a:ext>
            </a:extLst>
          </p:cNvPr>
          <p:cNvPicPr>
            <a:picLocks noChangeAspect="1"/>
          </p:cNvPicPr>
          <p:nvPr/>
        </p:nvPicPr>
        <p:blipFill>
          <a:blip r:embed="rId6"/>
          <a:stretch>
            <a:fillRect/>
          </a:stretch>
        </p:blipFill>
        <p:spPr>
          <a:xfrm>
            <a:off x="5973204" y="4322165"/>
            <a:ext cx="5895636" cy="2240447"/>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CD976252-9B59-6BEF-C30E-A7F3CEB787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37A962AA-B472-AE4D-E1D7-96163890A855}"/>
              </a:ext>
            </a:extLst>
          </p:cNvPr>
          <p:cNvSpPr>
            <a:spLocks noGrp="1"/>
          </p:cNvSpPr>
          <p:nvPr>
            <p:ph type="sldNum" sz="quarter" idx="12"/>
          </p:nvPr>
        </p:nvSpPr>
        <p:spPr/>
        <p:txBody>
          <a:bodyPr/>
          <a:lstStyle/>
          <a:p>
            <a:fld id="{998FC6E2-3800-4EB0-A18D-3856D6660061}" type="slidenum">
              <a:rPr lang="en-US" smtClean="0"/>
              <a:t>11</a:t>
            </a:fld>
            <a:endParaRPr lang="en-US"/>
          </a:p>
        </p:txBody>
      </p:sp>
    </p:spTree>
    <p:extLst>
      <p:ext uri="{BB962C8B-B14F-4D97-AF65-F5344CB8AC3E}">
        <p14:creationId xmlns:p14="http://schemas.microsoft.com/office/powerpoint/2010/main" val="4647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B07F8-8062-4F3E-3A23-8F23FEF6DEC8}"/>
              </a:ext>
            </a:extLst>
          </p:cNvPr>
          <p:cNvSpPr>
            <a:spLocks noGrp="1"/>
          </p:cNvSpPr>
          <p:nvPr>
            <p:ph type="title"/>
          </p:nvPr>
        </p:nvSpPr>
        <p:spPr/>
        <p:txBody>
          <a:bodyPr/>
          <a:lstStyle/>
          <a:p>
            <a:r>
              <a:rPr lang="en-US" dirty="0">
                <a:solidFill>
                  <a:schemeClr val="accent1"/>
                </a:solidFill>
              </a:rPr>
              <a:t>General</a:t>
            </a:r>
            <a:r>
              <a:rPr lang="en-US" dirty="0"/>
              <a:t> linear model</a:t>
            </a:r>
          </a:p>
        </p:txBody>
      </p:sp>
      <p:sp>
        <p:nvSpPr>
          <p:cNvPr id="3" name="Content Placeholder 2">
            <a:extLst>
              <a:ext uri="{FF2B5EF4-FFF2-40B4-BE49-F238E27FC236}">
                <a16:creationId xmlns:a16="http://schemas.microsoft.com/office/drawing/2014/main" id="{97437210-ABFE-0D5C-AC69-1B259638FB7E}"/>
              </a:ext>
            </a:extLst>
          </p:cNvPr>
          <p:cNvSpPr>
            <a:spLocks noGrp="1"/>
          </p:cNvSpPr>
          <p:nvPr>
            <p:ph idx="1"/>
          </p:nvPr>
        </p:nvSpPr>
        <p:spPr/>
        <p:txBody>
          <a:bodyPr>
            <a:normAutofit fontScale="92500"/>
          </a:bodyPr>
          <a:lstStyle/>
          <a:p>
            <a:r>
              <a:rPr lang="en-US" dirty="0"/>
              <a:t>Statistics: </a:t>
            </a:r>
          </a:p>
          <a:p>
            <a:pPr lvl="1"/>
            <a:r>
              <a:rPr lang="en-US" dirty="0"/>
              <a:t>1. continuous dependent variable ~ continuous independent variables (one/multiple)</a:t>
            </a:r>
          </a:p>
          <a:p>
            <a:pPr lvl="1"/>
            <a:r>
              <a:rPr lang="en-US" dirty="0"/>
              <a:t>2. Pay attention to variables unit and scales</a:t>
            </a:r>
          </a:p>
          <a:p>
            <a:r>
              <a:rPr lang="en-US" dirty="0"/>
              <a:t>R code:</a:t>
            </a:r>
          </a:p>
          <a:p>
            <a:pPr lvl="1"/>
            <a:r>
              <a:rPr lang="en-US" dirty="0" err="1"/>
              <a:t>lm</a:t>
            </a:r>
            <a:r>
              <a:rPr lang="en-US" dirty="0"/>
              <a:t>(</a:t>
            </a:r>
            <a:r>
              <a:rPr lang="en-US" dirty="0" err="1"/>
              <a:t>y~x</a:t>
            </a:r>
            <a:r>
              <a:rPr lang="en-US" dirty="0"/>
              <a:t>)</a:t>
            </a:r>
          </a:p>
          <a:p>
            <a:pPr lvl="1"/>
            <a:r>
              <a:rPr lang="en-US" dirty="0"/>
              <a:t>Coefficients(</a:t>
            </a:r>
            <a:r>
              <a:rPr lang="en-US" dirty="0" err="1"/>
              <a:t>lm</a:t>
            </a:r>
            <a:r>
              <a:rPr lang="en-US" dirty="0"/>
              <a:t>(</a:t>
            </a:r>
            <a:r>
              <a:rPr lang="en-US" dirty="0" err="1"/>
              <a:t>y~x</a:t>
            </a:r>
            <a:r>
              <a:rPr lang="en-US" dirty="0"/>
              <a:t>)) </a:t>
            </a:r>
          </a:p>
          <a:p>
            <a:pPr lvl="1"/>
            <a:r>
              <a:rPr lang="en-US" dirty="0"/>
              <a:t>summary (</a:t>
            </a:r>
            <a:r>
              <a:rPr lang="en-US" dirty="0" err="1"/>
              <a:t>lm</a:t>
            </a:r>
            <a:r>
              <a:rPr lang="en-US" dirty="0"/>
              <a:t>(</a:t>
            </a:r>
            <a:r>
              <a:rPr lang="en-US" dirty="0" err="1"/>
              <a:t>y~x</a:t>
            </a:r>
            <a:r>
              <a:rPr lang="en-US" dirty="0"/>
              <a:t>))</a:t>
            </a:r>
          </a:p>
          <a:p>
            <a:pPr lvl="1"/>
            <a:r>
              <a:rPr lang="en-US" dirty="0" err="1"/>
              <a:t>ggplot</a:t>
            </a:r>
            <a:r>
              <a:rPr lang="en-US" dirty="0"/>
              <a:t>: </a:t>
            </a:r>
            <a:r>
              <a:rPr lang="en-US" dirty="0">
                <a:hlinkClick r:id="rId2"/>
              </a:rPr>
              <a:t>https://ggplot2.tidyverse.org/</a:t>
            </a:r>
            <a:endParaRPr lang="en-US" dirty="0"/>
          </a:p>
          <a:p>
            <a:pPr lvl="1"/>
            <a:r>
              <a:rPr lang="en-US" dirty="0" err="1"/>
              <a:t>ggplot</a:t>
            </a:r>
            <a:r>
              <a:rPr lang="en-US" dirty="0"/>
              <a:t>() : is used to construct the initial scatter plot.</a:t>
            </a:r>
          </a:p>
          <a:p>
            <a:pPr lvl="1"/>
            <a:r>
              <a:rPr lang="en-US" dirty="0" err="1"/>
              <a:t>geom_point</a:t>
            </a:r>
            <a:r>
              <a:rPr lang="en-US" dirty="0"/>
              <a:t>(): the point </a:t>
            </a:r>
            <a:r>
              <a:rPr lang="en-US" dirty="0" err="1"/>
              <a:t>geom</a:t>
            </a:r>
            <a:r>
              <a:rPr lang="en-US" dirty="0"/>
              <a:t> is used to create scatterplots.</a:t>
            </a:r>
          </a:p>
          <a:p>
            <a:pPr lvl="1"/>
            <a:r>
              <a:rPr lang="en-US" dirty="0" err="1"/>
              <a:t>geom_smooth</a:t>
            </a:r>
            <a:r>
              <a:rPr lang="en-US" dirty="0"/>
              <a:t>() : aids the eye in seeing patterns in the presence of overplotting.</a:t>
            </a:r>
          </a:p>
        </p:txBody>
      </p:sp>
      <p:pic>
        <p:nvPicPr>
          <p:cNvPr id="4" name="Picture 3" descr="Shape&#10;&#10;Description automatically generated with medium confidence">
            <a:extLst>
              <a:ext uri="{FF2B5EF4-FFF2-40B4-BE49-F238E27FC236}">
                <a16:creationId xmlns:a16="http://schemas.microsoft.com/office/drawing/2014/main" id="{4FF98C29-CF2C-F010-1FD4-9905D855F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98546F37-AC7D-205A-0F86-C7ABDBB1455C}"/>
              </a:ext>
            </a:extLst>
          </p:cNvPr>
          <p:cNvSpPr>
            <a:spLocks noGrp="1"/>
          </p:cNvSpPr>
          <p:nvPr>
            <p:ph type="sldNum" sz="quarter" idx="12"/>
          </p:nvPr>
        </p:nvSpPr>
        <p:spPr/>
        <p:txBody>
          <a:bodyPr/>
          <a:lstStyle/>
          <a:p>
            <a:fld id="{998FC6E2-3800-4EB0-A18D-3856D6660061}" type="slidenum">
              <a:rPr lang="en-US" smtClean="0"/>
              <a:t>12</a:t>
            </a:fld>
            <a:endParaRPr lang="en-US"/>
          </a:p>
        </p:txBody>
      </p:sp>
    </p:spTree>
    <p:extLst>
      <p:ext uri="{BB962C8B-B14F-4D97-AF65-F5344CB8AC3E}">
        <p14:creationId xmlns:p14="http://schemas.microsoft.com/office/powerpoint/2010/main" val="1167829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ED57-F165-DF09-7CAF-615067369A53}"/>
              </a:ext>
            </a:extLst>
          </p:cNvPr>
          <p:cNvSpPr>
            <a:spLocks noGrp="1"/>
          </p:cNvSpPr>
          <p:nvPr>
            <p:ph type="title"/>
          </p:nvPr>
        </p:nvSpPr>
        <p:spPr/>
        <p:txBody>
          <a:bodyPr/>
          <a:lstStyle/>
          <a:p>
            <a:r>
              <a:rPr lang="en-US" dirty="0"/>
              <a:t>A little bit mathematics</a:t>
            </a:r>
          </a:p>
        </p:txBody>
      </p:sp>
      <p:sp>
        <p:nvSpPr>
          <p:cNvPr id="3" name="Content Placeholder 2">
            <a:extLst>
              <a:ext uri="{FF2B5EF4-FFF2-40B4-BE49-F238E27FC236}">
                <a16:creationId xmlns:a16="http://schemas.microsoft.com/office/drawing/2014/main" id="{DECB41F3-BD0D-94F8-3679-1A02184CC3A2}"/>
              </a:ext>
            </a:extLst>
          </p:cNvPr>
          <p:cNvSpPr>
            <a:spLocks noGrp="1"/>
          </p:cNvSpPr>
          <p:nvPr>
            <p:ph idx="1"/>
          </p:nvPr>
        </p:nvSpPr>
        <p:spPr/>
        <p:txBody>
          <a:bodyPr/>
          <a:lstStyle/>
          <a:p>
            <a:r>
              <a:rPr lang="en-US" sz="1800" dirty="0">
                <a:latin typeface="LMRoman10-Regular"/>
              </a:rPr>
              <a:t>General linear regression model, </a:t>
            </a:r>
            <a:r>
              <a:rPr lang="en-US" sz="1800" dirty="0">
                <a:latin typeface="LMRoman10-Bold"/>
              </a:rPr>
              <a:t>also called </a:t>
            </a:r>
            <a:r>
              <a:rPr lang="en-US" sz="1800" i="0" u="none" strike="noStrike" baseline="0" dirty="0">
                <a:latin typeface="LMRoman10-Bold"/>
              </a:rPr>
              <a:t>first-order model</a:t>
            </a:r>
            <a:r>
              <a:rPr lang="en-US" sz="1800" dirty="0">
                <a:latin typeface="LMRoman10-Regular"/>
              </a:rPr>
              <a:t> as it contains variables in first order format (in contrast to second order, third order, …)</a:t>
            </a:r>
            <a:endParaRPr lang="en-US" dirty="0"/>
          </a:p>
        </p:txBody>
      </p:sp>
      <p:pic>
        <p:nvPicPr>
          <p:cNvPr id="7" name="Picture 6">
            <a:extLst>
              <a:ext uri="{FF2B5EF4-FFF2-40B4-BE49-F238E27FC236}">
                <a16:creationId xmlns:a16="http://schemas.microsoft.com/office/drawing/2014/main" id="{3F8CFF8D-279B-9C0C-5212-B235B7160507}"/>
              </a:ext>
            </a:extLst>
          </p:cNvPr>
          <p:cNvPicPr>
            <a:picLocks noChangeAspect="1"/>
          </p:cNvPicPr>
          <p:nvPr/>
        </p:nvPicPr>
        <p:blipFill>
          <a:blip r:embed="rId2"/>
          <a:stretch>
            <a:fillRect/>
          </a:stretch>
        </p:blipFill>
        <p:spPr>
          <a:xfrm>
            <a:off x="1891147" y="2601676"/>
            <a:ext cx="8550381" cy="3101609"/>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F4A0AED5-FA08-A09A-EA4B-561916229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EB3DB3E6-C1E3-8703-2C7D-B3B7F560BB7C}"/>
              </a:ext>
            </a:extLst>
          </p:cNvPr>
          <p:cNvSpPr>
            <a:spLocks noGrp="1"/>
          </p:cNvSpPr>
          <p:nvPr>
            <p:ph type="sldNum" sz="quarter" idx="12"/>
          </p:nvPr>
        </p:nvSpPr>
        <p:spPr/>
        <p:txBody>
          <a:bodyPr/>
          <a:lstStyle/>
          <a:p>
            <a:fld id="{998FC6E2-3800-4EB0-A18D-3856D6660061}" type="slidenum">
              <a:rPr lang="en-US" smtClean="0"/>
              <a:t>13</a:t>
            </a:fld>
            <a:endParaRPr lang="en-US"/>
          </a:p>
        </p:txBody>
      </p:sp>
    </p:spTree>
    <p:extLst>
      <p:ext uri="{BB962C8B-B14F-4D97-AF65-F5344CB8AC3E}">
        <p14:creationId xmlns:p14="http://schemas.microsoft.com/office/powerpoint/2010/main" val="348524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D8E5-765F-5FFD-98DB-A539B4100448}"/>
              </a:ext>
            </a:extLst>
          </p:cNvPr>
          <p:cNvSpPr>
            <a:spLocks noGrp="1"/>
          </p:cNvSpPr>
          <p:nvPr>
            <p:ph type="title"/>
          </p:nvPr>
        </p:nvSpPr>
        <p:spPr/>
        <p:txBody>
          <a:bodyPr/>
          <a:lstStyle/>
          <a:p>
            <a:r>
              <a:rPr lang="en-US" dirty="0"/>
              <a:t>General linear model</a:t>
            </a:r>
          </a:p>
        </p:txBody>
      </p:sp>
      <p:sp>
        <p:nvSpPr>
          <p:cNvPr id="3" name="Content Placeholder 2">
            <a:extLst>
              <a:ext uri="{FF2B5EF4-FFF2-40B4-BE49-F238E27FC236}">
                <a16:creationId xmlns:a16="http://schemas.microsoft.com/office/drawing/2014/main" id="{9B4C11F7-6D23-819E-19D3-61B8A6D8F890}"/>
              </a:ext>
            </a:extLst>
          </p:cNvPr>
          <p:cNvSpPr>
            <a:spLocks noGrp="1"/>
          </p:cNvSpPr>
          <p:nvPr>
            <p:ph idx="1"/>
          </p:nvPr>
        </p:nvSpPr>
        <p:spPr/>
        <p:txBody>
          <a:bodyPr/>
          <a:lstStyle/>
          <a:p>
            <a:r>
              <a:rPr lang="en-US" b="0" i="0" dirty="0">
                <a:solidFill>
                  <a:srgbClr val="333333"/>
                </a:solidFill>
                <a:effectLst/>
                <a:latin typeface="Domine"/>
              </a:rPr>
              <a:t>Simple linear regression is used to model the relationship between two continuous variables. Often, the objective is to predict the value of an </a:t>
            </a:r>
            <a:r>
              <a:rPr lang="en-US" b="0" i="0" dirty="0">
                <a:solidFill>
                  <a:schemeClr val="accent1"/>
                </a:solidFill>
                <a:effectLst/>
                <a:latin typeface="Domine"/>
              </a:rPr>
              <a:t>output variable </a:t>
            </a:r>
            <a:r>
              <a:rPr lang="en-US" b="0" i="0" dirty="0">
                <a:solidFill>
                  <a:srgbClr val="333333"/>
                </a:solidFill>
                <a:effectLst/>
                <a:latin typeface="Domine"/>
              </a:rPr>
              <a:t>(or </a:t>
            </a:r>
            <a:r>
              <a:rPr lang="en-US" b="0" i="0" dirty="0">
                <a:solidFill>
                  <a:schemeClr val="accent1"/>
                </a:solidFill>
                <a:effectLst/>
                <a:latin typeface="Domine"/>
              </a:rPr>
              <a:t>response</a:t>
            </a:r>
            <a:r>
              <a:rPr lang="en-US" b="0" i="0" dirty="0">
                <a:solidFill>
                  <a:srgbClr val="333333"/>
                </a:solidFill>
                <a:effectLst/>
                <a:latin typeface="Domine"/>
              </a:rPr>
              <a:t>) based on the value of an </a:t>
            </a:r>
            <a:r>
              <a:rPr lang="en-US" b="0" i="0" dirty="0">
                <a:solidFill>
                  <a:schemeClr val="accent1"/>
                </a:solidFill>
                <a:effectLst/>
                <a:latin typeface="Domine"/>
              </a:rPr>
              <a:t>input</a:t>
            </a:r>
            <a:r>
              <a:rPr lang="en-US" b="0" i="0" dirty="0">
                <a:solidFill>
                  <a:srgbClr val="333333"/>
                </a:solidFill>
                <a:effectLst/>
                <a:latin typeface="Domine"/>
              </a:rPr>
              <a:t> (or </a:t>
            </a:r>
            <a:r>
              <a:rPr lang="en-US" b="0" i="0" dirty="0">
                <a:solidFill>
                  <a:schemeClr val="accent1"/>
                </a:solidFill>
                <a:effectLst/>
                <a:latin typeface="Domine"/>
              </a:rPr>
              <a:t>predictor</a:t>
            </a:r>
            <a:r>
              <a:rPr lang="en-US" b="0" i="0" dirty="0">
                <a:solidFill>
                  <a:srgbClr val="333333"/>
                </a:solidFill>
                <a:effectLst/>
                <a:latin typeface="Domine"/>
              </a:rPr>
              <a:t>) variable.</a:t>
            </a:r>
          </a:p>
          <a:p>
            <a:r>
              <a:rPr lang="en-US" dirty="0"/>
              <a:t>Multiple linear model is a regression model involving two or more independent variables.</a:t>
            </a:r>
          </a:p>
          <a:p>
            <a:r>
              <a:rPr lang="en-US" b="0" i="0" dirty="0">
                <a:solidFill>
                  <a:srgbClr val="3B444F"/>
                </a:solidFill>
                <a:effectLst/>
                <a:latin typeface="open-sans"/>
              </a:rPr>
              <a:t>Simple linear regression and multiple linear regression</a:t>
            </a:r>
            <a:r>
              <a:rPr lang="en-US" dirty="0">
                <a:solidFill>
                  <a:srgbClr val="3B444F"/>
                </a:solidFill>
                <a:latin typeface="open-sans"/>
              </a:rPr>
              <a:t> model are general linear model. </a:t>
            </a:r>
            <a:r>
              <a:rPr lang="en-US" b="0" i="0" dirty="0">
                <a:solidFill>
                  <a:srgbClr val="3B444F"/>
                </a:solidFill>
                <a:effectLst/>
                <a:latin typeface="open-sans"/>
              </a:rPr>
              <a:t>The term "general" linear model (GLM) usually refers to conventional linear regression models for a </a:t>
            </a:r>
            <a:r>
              <a:rPr lang="en-US" b="0" i="0" dirty="0">
                <a:solidFill>
                  <a:schemeClr val="accent1"/>
                </a:solidFill>
                <a:effectLst/>
                <a:latin typeface="open-sans"/>
              </a:rPr>
              <a:t>continuous</a:t>
            </a:r>
            <a:r>
              <a:rPr lang="en-US" b="0" i="0" dirty="0">
                <a:solidFill>
                  <a:srgbClr val="3B444F"/>
                </a:solidFill>
                <a:effectLst/>
                <a:latin typeface="open-sans"/>
              </a:rPr>
              <a:t> response variable given </a:t>
            </a:r>
            <a:r>
              <a:rPr lang="en-US" b="0" i="0" dirty="0">
                <a:solidFill>
                  <a:schemeClr val="accent1"/>
                </a:solidFill>
                <a:effectLst/>
                <a:latin typeface="open-sans"/>
              </a:rPr>
              <a:t>continuous and/or categorical </a:t>
            </a:r>
            <a:r>
              <a:rPr lang="en-US" b="0" i="0" dirty="0">
                <a:solidFill>
                  <a:srgbClr val="3B444F"/>
                </a:solidFill>
                <a:effectLst/>
                <a:latin typeface="open-sans"/>
              </a:rPr>
              <a:t>predictors.</a:t>
            </a:r>
          </a:p>
          <a:p>
            <a:endParaRPr lang="en-US" dirty="0"/>
          </a:p>
        </p:txBody>
      </p:sp>
      <p:pic>
        <p:nvPicPr>
          <p:cNvPr id="4" name="Picture 3" descr="Shape&#10;&#10;Description automatically generated with medium confidence">
            <a:extLst>
              <a:ext uri="{FF2B5EF4-FFF2-40B4-BE49-F238E27FC236}">
                <a16:creationId xmlns:a16="http://schemas.microsoft.com/office/drawing/2014/main" id="{43CC2150-73EC-4945-FF73-94BEF012B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444611C1-3E46-F422-AC4B-2067DAE2DB21}"/>
              </a:ext>
            </a:extLst>
          </p:cNvPr>
          <p:cNvSpPr>
            <a:spLocks noGrp="1"/>
          </p:cNvSpPr>
          <p:nvPr>
            <p:ph type="sldNum" sz="quarter" idx="12"/>
          </p:nvPr>
        </p:nvSpPr>
        <p:spPr/>
        <p:txBody>
          <a:bodyPr/>
          <a:lstStyle/>
          <a:p>
            <a:fld id="{998FC6E2-3800-4EB0-A18D-3856D6660061}" type="slidenum">
              <a:rPr lang="en-US" smtClean="0"/>
              <a:t>14</a:t>
            </a:fld>
            <a:endParaRPr lang="en-US"/>
          </a:p>
        </p:txBody>
      </p:sp>
    </p:spTree>
    <p:extLst>
      <p:ext uri="{BB962C8B-B14F-4D97-AF65-F5344CB8AC3E}">
        <p14:creationId xmlns:p14="http://schemas.microsoft.com/office/powerpoint/2010/main" val="1132750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the general linear models</a:t>
            </a:r>
          </a:p>
        </p:txBody>
      </p:sp>
      <p:sp>
        <p:nvSpPr>
          <p:cNvPr id="3" name="Content Placeholder 2"/>
          <p:cNvSpPr>
            <a:spLocks noGrp="1"/>
          </p:cNvSpPr>
          <p:nvPr>
            <p:ph idx="1"/>
          </p:nvPr>
        </p:nvSpPr>
        <p:spPr/>
        <p:txBody>
          <a:bodyPr/>
          <a:lstStyle/>
          <a:p>
            <a:r>
              <a:rPr lang="en-US" dirty="0"/>
              <a:t>Linear models assume that </a:t>
            </a:r>
          </a:p>
          <a:p>
            <a:pPr lvl="1"/>
            <a:r>
              <a:rPr lang="en-US" dirty="0"/>
              <a:t>Y (generally) follows normal distribution </a:t>
            </a:r>
          </a:p>
          <a:p>
            <a:pPr lvl="1"/>
            <a:r>
              <a:rPr lang="en-US" dirty="0"/>
              <a:t>And the </a:t>
            </a:r>
            <a:r>
              <a:rPr lang="en-US" dirty="0" err="1"/>
              <a:t>Xs</a:t>
            </a:r>
            <a:r>
              <a:rPr lang="en-US" dirty="0"/>
              <a:t> impact Y in a linear manner</a:t>
            </a:r>
          </a:p>
          <a:p>
            <a:r>
              <a:rPr lang="en-US" dirty="0"/>
              <a:t>This may be wrong if </a:t>
            </a:r>
          </a:p>
          <a:p>
            <a:pPr lvl="1"/>
            <a:r>
              <a:rPr lang="en-US" dirty="0"/>
              <a:t>Y is category (yes or no)</a:t>
            </a:r>
          </a:p>
          <a:p>
            <a:pPr lvl="1"/>
            <a:r>
              <a:rPr lang="en-US" dirty="0"/>
              <a:t>Y is a proportion of something</a:t>
            </a:r>
          </a:p>
          <a:p>
            <a:pPr lvl="1"/>
            <a:r>
              <a:rPr lang="mr-IN" dirty="0"/>
              <a:t>…</a:t>
            </a:r>
            <a:r>
              <a:rPr lang="en-US" dirty="0"/>
              <a:t> </a:t>
            </a:r>
          </a:p>
          <a:p>
            <a:r>
              <a:rPr lang="en-US" dirty="0">
                <a:solidFill>
                  <a:srgbClr val="FF0000"/>
                </a:solidFill>
              </a:rPr>
              <a:t>So we need something more general </a:t>
            </a:r>
          </a:p>
        </p:txBody>
      </p:sp>
      <p:pic>
        <p:nvPicPr>
          <p:cNvPr id="4" name="Picture 3" descr="Shape&#10;&#10;Description automatically generated with medium confidence">
            <a:extLst>
              <a:ext uri="{FF2B5EF4-FFF2-40B4-BE49-F238E27FC236}">
                <a16:creationId xmlns:a16="http://schemas.microsoft.com/office/drawing/2014/main" id="{271FED1F-1B90-27F0-5BA8-410E83513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000EE954-4A72-7197-E46A-5ADBEAC2460A}"/>
              </a:ext>
            </a:extLst>
          </p:cNvPr>
          <p:cNvSpPr>
            <a:spLocks noGrp="1"/>
          </p:cNvSpPr>
          <p:nvPr>
            <p:ph type="sldNum" sz="quarter" idx="12"/>
          </p:nvPr>
        </p:nvSpPr>
        <p:spPr/>
        <p:txBody>
          <a:bodyPr/>
          <a:lstStyle/>
          <a:p>
            <a:fld id="{998FC6E2-3800-4EB0-A18D-3856D6660061}" type="slidenum">
              <a:rPr lang="en-US" smtClean="0"/>
              <a:t>15</a:t>
            </a:fld>
            <a:endParaRPr lang="en-US"/>
          </a:p>
        </p:txBody>
      </p:sp>
    </p:spTree>
    <p:extLst>
      <p:ext uri="{BB962C8B-B14F-4D97-AF65-F5344CB8AC3E}">
        <p14:creationId xmlns:p14="http://schemas.microsoft.com/office/powerpoint/2010/main" val="1957070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the general linear models</a:t>
            </a:r>
          </a:p>
        </p:txBody>
      </p:sp>
      <p:pic>
        <p:nvPicPr>
          <p:cNvPr id="4" name="Picture 3" descr="Shape&#10;&#10;Description automatically generated with medium confidence">
            <a:extLst>
              <a:ext uri="{FF2B5EF4-FFF2-40B4-BE49-F238E27FC236}">
                <a16:creationId xmlns:a16="http://schemas.microsoft.com/office/drawing/2014/main" id="{271FED1F-1B90-27F0-5BA8-410E83513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Picture 2">
            <a:extLst>
              <a:ext uri="{FF2B5EF4-FFF2-40B4-BE49-F238E27FC236}">
                <a16:creationId xmlns:a16="http://schemas.microsoft.com/office/drawing/2014/main" id="{1CBCE0C2-F694-D5ED-CB1F-7A977A7FC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14" y="1690688"/>
            <a:ext cx="4124083" cy="2749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566260-7566-8E8D-D0E0-8D143C093C8D}"/>
                  </a:ext>
                </a:extLst>
              </p:cNvPr>
              <p:cNvSpPr txBox="1"/>
              <p:nvPr/>
            </p:nvSpPr>
            <p:spPr>
              <a:xfrm>
                <a:off x="973793" y="4486504"/>
                <a:ext cx="258731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g</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m:oMathPara>
                </a14:m>
                <a:endParaRPr lang="en-US" dirty="0"/>
              </a:p>
            </p:txBody>
          </p:sp>
        </mc:Choice>
        <mc:Fallback xmlns="">
          <p:sp>
            <p:nvSpPr>
              <p:cNvPr id="8" name="TextBox 7">
                <a:extLst>
                  <a:ext uri="{FF2B5EF4-FFF2-40B4-BE49-F238E27FC236}">
                    <a16:creationId xmlns:a16="http://schemas.microsoft.com/office/drawing/2014/main" id="{82566260-7566-8E8D-D0E0-8D143C093C8D}"/>
                  </a:ext>
                </a:extLst>
              </p:cNvPr>
              <p:cNvSpPr txBox="1">
                <a:spLocks noRot="1" noChangeAspect="1" noMove="1" noResize="1" noEditPoints="1" noAdjustHandles="1" noChangeArrowheads="1" noChangeShapeType="1" noTextEdit="1"/>
              </p:cNvSpPr>
              <p:nvPr/>
            </p:nvSpPr>
            <p:spPr>
              <a:xfrm>
                <a:off x="973793" y="4486504"/>
                <a:ext cx="2587311" cy="646331"/>
              </a:xfrm>
              <a:prstGeom prst="rect">
                <a:avLst/>
              </a:prstGeom>
              <a:blipFill>
                <a:blip r:embed="rId4"/>
                <a:stretch>
                  <a:fillRect b="-2830"/>
                </a:stretch>
              </a:blipFill>
            </p:spPr>
            <p:txBody>
              <a:bodyPr/>
              <a:lstStyle/>
              <a:p>
                <a:r>
                  <a:rPr lang="en-US">
                    <a:noFill/>
                  </a:rPr>
                  <a:t> </a:t>
                </a:r>
              </a:p>
            </p:txBody>
          </p:sp>
        </mc:Fallback>
      </mc:AlternateContent>
      <p:pic>
        <p:nvPicPr>
          <p:cNvPr id="9" name="Picture 4">
            <a:extLst>
              <a:ext uri="{FF2B5EF4-FFF2-40B4-BE49-F238E27FC236}">
                <a16:creationId xmlns:a16="http://schemas.microsoft.com/office/drawing/2014/main" id="{0DA79382-09F8-9976-54C1-4DE2C9FBB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107" y="1690688"/>
            <a:ext cx="4124083" cy="2749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1E2041-8191-30E3-0E95-203D78E0E272}"/>
                  </a:ext>
                </a:extLst>
              </p:cNvPr>
              <p:cNvSpPr txBox="1"/>
              <p:nvPr/>
            </p:nvSpPr>
            <p:spPr>
              <a:xfrm>
                <a:off x="5004634" y="4440076"/>
                <a:ext cx="255608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g</m:t>
                          </m:r>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g</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FD1E2041-8191-30E3-0E95-203D78E0E272}"/>
                  </a:ext>
                </a:extLst>
              </p:cNvPr>
              <p:cNvSpPr txBox="1">
                <a:spLocks noRot="1" noChangeAspect="1" noMove="1" noResize="1" noEditPoints="1" noAdjustHandles="1" noChangeArrowheads="1" noChangeShapeType="1" noTextEdit="1"/>
              </p:cNvSpPr>
              <p:nvPr/>
            </p:nvSpPr>
            <p:spPr>
              <a:xfrm>
                <a:off x="5004634" y="4440076"/>
                <a:ext cx="2556084" cy="646331"/>
              </a:xfrm>
              <a:prstGeom prst="rect">
                <a:avLst/>
              </a:prstGeom>
              <a:blipFill>
                <a:blip r:embed="rId6"/>
                <a:stretch>
                  <a:fillRect b="-7547"/>
                </a:stretch>
              </a:blipFill>
            </p:spPr>
            <p:txBody>
              <a:bodyPr/>
              <a:lstStyle/>
              <a:p>
                <a:r>
                  <a:rPr lang="en-US">
                    <a:noFill/>
                  </a:rPr>
                  <a:t> </a:t>
                </a:r>
              </a:p>
            </p:txBody>
          </p:sp>
        </mc:Fallback>
      </mc:AlternateContent>
      <p:pic>
        <p:nvPicPr>
          <p:cNvPr id="2052" name="Picture 4">
            <a:extLst>
              <a:ext uri="{FF2B5EF4-FFF2-40B4-BE49-F238E27FC236}">
                <a16:creationId xmlns:a16="http://schemas.microsoft.com/office/drawing/2014/main" id="{5CCB865E-701D-CF9A-7714-A4D0A74C0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1540" y="1690688"/>
            <a:ext cx="4124083" cy="2749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E0D99F-3BED-5D53-FEB8-9DDCBE57FCB2}"/>
                  </a:ext>
                </a:extLst>
              </p:cNvPr>
              <p:cNvSpPr txBox="1"/>
              <p:nvPr/>
            </p:nvSpPr>
            <p:spPr>
              <a:xfrm>
                <a:off x="8249199" y="4486504"/>
                <a:ext cx="3431645" cy="89037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g</m:t>
                        </m:r>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oMath>
                </a14:m>
                <a:r>
                  <a:rPr lang="en-US" i="1" dirty="0">
                    <a:latin typeface="Cambria Math" panose="02040503050406030204" pitchFamily="18" charset="0"/>
                    <a:ea typeface="Cambria Math" panose="02040503050406030204" pitchFamily="18" charset="0"/>
                  </a:rPr>
                  <a:t>E(</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i="1" dirty="0">
                    <a:latin typeface="Cambria Math" panose="02040503050406030204" pitchFamily="18" charset="0"/>
                    <a:ea typeface="Cambria Math" panose="02040503050406030204" pitchFamily="18" charset="0"/>
                  </a:rPr>
                  <a:t>) =p</a:t>
                </a:r>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g</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𝑙𝑜𝑔𝑖𝑡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48E0D99F-3BED-5D53-FEB8-9DDCBE57FCB2}"/>
                  </a:ext>
                </a:extLst>
              </p:cNvPr>
              <p:cNvSpPr txBox="1">
                <a:spLocks noRot="1" noChangeAspect="1" noMove="1" noResize="1" noEditPoints="1" noAdjustHandles="1" noChangeArrowheads="1" noChangeShapeType="1" noTextEdit="1"/>
              </p:cNvSpPr>
              <p:nvPr/>
            </p:nvSpPr>
            <p:spPr>
              <a:xfrm>
                <a:off x="8249199" y="4486504"/>
                <a:ext cx="3431645" cy="890372"/>
              </a:xfrm>
              <a:prstGeom prst="rect">
                <a:avLst/>
              </a:prstGeom>
              <a:blipFill>
                <a:blip r:embed="rId8"/>
                <a:stretch>
                  <a:fillRect t="-4795" r="-5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EB77D5F-EE69-C6FF-B3A2-BBC281E9E906}"/>
              </a:ext>
            </a:extLst>
          </p:cNvPr>
          <p:cNvSpPr>
            <a:spLocks noGrp="1"/>
          </p:cNvSpPr>
          <p:nvPr>
            <p:ph type="sldNum" sz="quarter" idx="12"/>
          </p:nvPr>
        </p:nvSpPr>
        <p:spPr/>
        <p:txBody>
          <a:bodyPr/>
          <a:lstStyle/>
          <a:p>
            <a:fld id="{998FC6E2-3800-4EB0-A18D-3856D6660061}" type="slidenum">
              <a:rPr lang="en-US" smtClean="0"/>
              <a:t>16</a:t>
            </a:fld>
            <a:endParaRPr lang="en-US"/>
          </a:p>
        </p:txBody>
      </p:sp>
    </p:spTree>
    <p:extLst>
      <p:ext uri="{BB962C8B-B14F-4D97-AF65-F5344CB8AC3E}">
        <p14:creationId xmlns:p14="http://schemas.microsoft.com/office/powerpoint/2010/main" val="134163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Generalized</a:t>
            </a:r>
            <a:r>
              <a:rPr lang="en-US" dirty="0"/>
              <a:t> linear model</a:t>
            </a:r>
          </a:p>
        </p:txBody>
      </p:sp>
      <p:sp>
        <p:nvSpPr>
          <p:cNvPr id="3" name="Content Placeholder 2"/>
          <p:cNvSpPr>
            <a:spLocks noGrp="1"/>
          </p:cNvSpPr>
          <p:nvPr>
            <p:ph idx="1"/>
          </p:nvPr>
        </p:nvSpPr>
        <p:spPr>
          <a:xfrm>
            <a:off x="838200" y="1825625"/>
            <a:ext cx="6527800" cy="3508375"/>
          </a:xfrm>
        </p:spPr>
        <p:txBody>
          <a:bodyPr>
            <a:normAutofit/>
          </a:bodyPr>
          <a:lstStyle/>
          <a:p>
            <a:r>
              <a:rPr lang="en-US" sz="2400" dirty="0"/>
              <a:t>The response, Y, follows something not normal, precisely, an </a:t>
            </a:r>
            <a:r>
              <a:rPr lang="en-US" sz="2400" dirty="0">
                <a:solidFill>
                  <a:srgbClr val="FF0000"/>
                </a:solidFill>
              </a:rPr>
              <a:t>exponential</a:t>
            </a:r>
            <a:r>
              <a:rPr lang="en-US" sz="2400" dirty="0"/>
              <a:t> family. </a:t>
            </a:r>
          </a:p>
          <a:p>
            <a:r>
              <a:rPr lang="en-US" sz="2400" dirty="0"/>
              <a:t>Again, like the case of linear model, a set of </a:t>
            </a:r>
            <a:r>
              <a:rPr lang="en-US" sz="2400" dirty="0" err="1"/>
              <a:t>Xs</a:t>
            </a:r>
            <a:r>
              <a:rPr lang="en-US" sz="2400" dirty="0"/>
              <a:t> forming a </a:t>
            </a:r>
            <a:r>
              <a:rPr lang="en-US" sz="2400" dirty="0">
                <a:solidFill>
                  <a:srgbClr val="FF0000"/>
                </a:solidFill>
              </a:rPr>
              <a:t>linear predictor </a:t>
            </a:r>
            <a:r>
              <a:rPr lang="en-US" sz="2400" dirty="0" err="1"/>
              <a:t>Σ</a:t>
            </a:r>
            <a:r>
              <a:rPr lang="en-US" sz="2400" dirty="0"/>
              <a:t>β</a:t>
            </a:r>
            <a:r>
              <a:rPr lang="en-US" sz="2400" baseline="-25000" dirty="0" err="1"/>
              <a:t>i</a:t>
            </a:r>
            <a:r>
              <a:rPr lang="en-US" sz="2400" dirty="0" err="1"/>
              <a:t>X</a:t>
            </a:r>
            <a:r>
              <a:rPr lang="en-US" sz="2400" baseline="-25000" dirty="0" err="1"/>
              <a:t>i</a:t>
            </a:r>
            <a:endParaRPr lang="en-US" sz="2400" baseline="-25000" dirty="0"/>
          </a:p>
          <a:p>
            <a:r>
              <a:rPr lang="en-US" sz="2400" dirty="0">
                <a:solidFill>
                  <a:srgbClr val="FF0000"/>
                </a:solidFill>
              </a:rPr>
              <a:t>Linking function</a:t>
            </a:r>
            <a:r>
              <a:rPr lang="en-US" sz="2400" dirty="0"/>
              <a:t>: The relationship between the linear predictor and the mean of the distribution (that Y supposed to follow). For instance, logistic regression. </a:t>
            </a:r>
          </a:p>
          <a:p>
            <a:r>
              <a:rPr lang="en-US" sz="2400" dirty="0"/>
              <a:t>“</a:t>
            </a:r>
            <a:r>
              <a:rPr lang="en-US" sz="2400" dirty="0" err="1"/>
              <a:t>glm</a:t>
            </a:r>
            <a:r>
              <a:rPr lang="en-US" sz="2400" dirty="0"/>
              <a:t>”: for generalized linear regression</a:t>
            </a:r>
          </a:p>
        </p:txBody>
      </p:sp>
      <p:pic>
        <p:nvPicPr>
          <p:cNvPr id="4" name="Picture 3" descr="Screen Shot 2019-09-29 at 5.08.48 PM.png">
            <a:extLst>
              <a:ext uri="{FF2B5EF4-FFF2-40B4-BE49-F238E27FC236}">
                <a16:creationId xmlns:a16="http://schemas.microsoft.com/office/drawing/2014/main" id="{B4A72DA3-B409-CA59-3B52-310D8A5DE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476875"/>
            <a:ext cx="2882900" cy="1016000"/>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4B3D2703-FD09-588B-33E8-A034F9692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8" name="Picture 4">
            <a:extLst>
              <a:ext uri="{FF2B5EF4-FFF2-40B4-BE49-F238E27FC236}">
                <a16:creationId xmlns:a16="http://schemas.microsoft.com/office/drawing/2014/main" id="{DCE1AFA2-2BDF-8EA6-9E73-0B3CD1EEF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540" y="1790687"/>
            <a:ext cx="4124083" cy="2749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C2089A-0CBD-9D73-9B8B-DE2DA4725BD9}"/>
                  </a:ext>
                </a:extLst>
              </p:cNvPr>
              <p:cNvSpPr txBox="1"/>
              <p:nvPr/>
            </p:nvSpPr>
            <p:spPr>
              <a:xfrm>
                <a:off x="8143758" y="4586503"/>
                <a:ext cx="3431645" cy="89037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g</m:t>
                        </m:r>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oMath>
                </a14:m>
                <a:r>
                  <a:rPr lang="en-US" i="1" dirty="0">
                    <a:latin typeface="Cambria Math" panose="02040503050406030204" pitchFamily="18" charset="0"/>
                    <a:ea typeface="Cambria Math" panose="02040503050406030204" pitchFamily="18" charset="0"/>
                  </a:rPr>
                  <a:t>E(</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i="1" dirty="0">
                    <a:latin typeface="Cambria Math" panose="02040503050406030204" pitchFamily="18" charset="0"/>
                    <a:ea typeface="Cambria Math" panose="02040503050406030204" pitchFamily="18" charset="0"/>
                  </a:rPr>
                  <a:t>) =p</a:t>
                </a:r>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g</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𝑙𝑜𝑔𝑖𝑡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58C2089A-0CBD-9D73-9B8B-DE2DA4725BD9}"/>
                  </a:ext>
                </a:extLst>
              </p:cNvPr>
              <p:cNvSpPr txBox="1">
                <a:spLocks noRot="1" noChangeAspect="1" noMove="1" noResize="1" noEditPoints="1" noAdjustHandles="1" noChangeArrowheads="1" noChangeShapeType="1" noTextEdit="1"/>
              </p:cNvSpPr>
              <p:nvPr/>
            </p:nvSpPr>
            <p:spPr>
              <a:xfrm>
                <a:off x="8143758" y="4586503"/>
                <a:ext cx="3431645" cy="890372"/>
              </a:xfrm>
              <a:prstGeom prst="rect">
                <a:avLst/>
              </a:prstGeom>
              <a:blipFill>
                <a:blip r:embed="rId6"/>
                <a:stretch>
                  <a:fillRect t="-4110" r="-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0DDFC614-4180-63E1-4563-A83A68C4E3FC}"/>
              </a:ext>
            </a:extLst>
          </p:cNvPr>
          <p:cNvSpPr>
            <a:spLocks noGrp="1"/>
          </p:cNvSpPr>
          <p:nvPr>
            <p:ph type="sldNum" sz="quarter" idx="12"/>
          </p:nvPr>
        </p:nvSpPr>
        <p:spPr/>
        <p:txBody>
          <a:bodyPr/>
          <a:lstStyle/>
          <a:p>
            <a:fld id="{998FC6E2-3800-4EB0-A18D-3856D6660061}" type="slidenum">
              <a:rPr lang="en-US" smtClean="0"/>
              <a:t>17</a:t>
            </a:fld>
            <a:endParaRPr lang="en-US"/>
          </a:p>
        </p:txBody>
      </p:sp>
    </p:spTree>
    <p:extLst>
      <p:ext uri="{BB962C8B-B14F-4D97-AF65-F5344CB8AC3E}">
        <p14:creationId xmlns:p14="http://schemas.microsoft.com/office/powerpoint/2010/main" val="3920725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for generalized linear model </a:t>
            </a:r>
          </a:p>
        </p:txBody>
      </p:sp>
      <p:sp>
        <p:nvSpPr>
          <p:cNvPr id="3" name="Content Placeholder 2"/>
          <p:cNvSpPr>
            <a:spLocks noGrp="1"/>
          </p:cNvSpPr>
          <p:nvPr>
            <p:ph idx="1"/>
          </p:nvPr>
        </p:nvSpPr>
        <p:spPr>
          <a:xfrm>
            <a:off x="838199" y="1600202"/>
            <a:ext cx="10515599" cy="1970902"/>
          </a:xfrm>
        </p:spPr>
        <p:txBody>
          <a:bodyPr>
            <a:normAutofit/>
          </a:bodyPr>
          <a:lstStyle/>
          <a:p>
            <a:r>
              <a:rPr lang="it-IT" dirty="0">
                <a:solidFill>
                  <a:srgbClr val="0070C0"/>
                </a:solidFill>
              </a:rPr>
              <a:t>hours</a:t>
            </a:r>
            <a:r>
              <a:rPr lang="it-IT" dirty="0"/>
              <a:t>=c(0.50,0.75,1.00,1.25,1.50,1.75,1.75,2.00,2.25,2.50,2.75,3.00,3.25,3.50,4.00,4.25,4.50,4.75,5.00,5.50)</a:t>
            </a:r>
          </a:p>
          <a:p>
            <a:r>
              <a:rPr lang="en-US" dirty="0">
                <a:solidFill>
                  <a:srgbClr val="FF0000"/>
                </a:solidFill>
              </a:rPr>
              <a:t>pass</a:t>
            </a:r>
            <a:r>
              <a:rPr lang="en-US" dirty="0"/>
              <a:t>=c(0,0,0,0,0,0,1,0,1,0,1,0,1,0,1,1,1,1,1,1)</a:t>
            </a:r>
          </a:p>
          <a:p>
            <a:r>
              <a:rPr lang="en-US" dirty="0" err="1"/>
              <a:t>glm_pass</a:t>
            </a:r>
            <a:r>
              <a:rPr lang="en-US" dirty="0"/>
              <a:t>=</a:t>
            </a:r>
            <a:r>
              <a:rPr lang="en-US" dirty="0" err="1"/>
              <a:t>glm</a:t>
            </a:r>
            <a:r>
              <a:rPr lang="en-US" dirty="0"/>
              <a:t>(</a:t>
            </a:r>
            <a:r>
              <a:rPr lang="en-US" dirty="0" err="1">
                <a:solidFill>
                  <a:srgbClr val="FF0000"/>
                </a:solidFill>
              </a:rPr>
              <a:t>pass</a:t>
            </a:r>
            <a:r>
              <a:rPr lang="en-US" dirty="0" err="1"/>
              <a:t>~</a:t>
            </a:r>
            <a:r>
              <a:rPr lang="en-US" dirty="0" err="1">
                <a:solidFill>
                  <a:srgbClr val="0070C0"/>
                </a:solidFill>
              </a:rPr>
              <a:t>hours</a:t>
            </a:r>
            <a:r>
              <a:rPr lang="en-US" dirty="0"/>
              <a:t>, family=binomial(link='</a:t>
            </a:r>
            <a:r>
              <a:rPr lang="en-US" dirty="0" err="1">
                <a:solidFill>
                  <a:srgbClr val="00B050"/>
                </a:solidFill>
              </a:rPr>
              <a:t>logit</a:t>
            </a:r>
            <a:r>
              <a:rPr lang="en-US" dirty="0"/>
              <a:t>'))</a:t>
            </a:r>
          </a:p>
        </p:txBody>
      </p:sp>
      <p:sp>
        <p:nvSpPr>
          <p:cNvPr id="4" name="Content Placeholder 2">
            <a:extLst>
              <a:ext uri="{FF2B5EF4-FFF2-40B4-BE49-F238E27FC236}">
                <a16:creationId xmlns:a16="http://schemas.microsoft.com/office/drawing/2014/main" id="{F14B1CAB-A15A-981A-BB62-7BE3D8B905A7}"/>
              </a:ext>
            </a:extLst>
          </p:cNvPr>
          <p:cNvSpPr txBox="1">
            <a:spLocks/>
          </p:cNvSpPr>
          <p:nvPr/>
        </p:nvSpPr>
        <p:spPr>
          <a:xfrm>
            <a:off x="1001485" y="4806181"/>
            <a:ext cx="8546472" cy="550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P(passing the exam) = 1/(1+exp(-(</a:t>
            </a:r>
            <a:r>
              <a:rPr lang="en-US" dirty="0">
                <a:solidFill>
                  <a:srgbClr val="0000FF"/>
                </a:solidFill>
              </a:rPr>
              <a:t>1.50 </a:t>
            </a:r>
            <a:r>
              <a:rPr lang="en-US" dirty="0"/>
              <a:t>*hours</a:t>
            </a:r>
            <a:r>
              <a:rPr lang="en-US" dirty="0">
                <a:solidFill>
                  <a:srgbClr val="0000FF"/>
                </a:solidFill>
              </a:rPr>
              <a:t> -4.08</a:t>
            </a:r>
            <a:r>
              <a:rPr lang="en-US" dirty="0"/>
              <a:t>)))</a:t>
            </a:r>
          </a:p>
          <a:p>
            <a:endParaRPr lang="en-US" dirty="0"/>
          </a:p>
        </p:txBody>
      </p:sp>
      <p:pic>
        <p:nvPicPr>
          <p:cNvPr id="7" name="Picture 6">
            <a:extLst>
              <a:ext uri="{FF2B5EF4-FFF2-40B4-BE49-F238E27FC236}">
                <a16:creationId xmlns:a16="http://schemas.microsoft.com/office/drawing/2014/main" id="{3270543E-BA10-3BB9-9E78-DE17CF9114B4}"/>
              </a:ext>
            </a:extLst>
          </p:cNvPr>
          <p:cNvPicPr>
            <a:picLocks noChangeAspect="1"/>
          </p:cNvPicPr>
          <p:nvPr/>
        </p:nvPicPr>
        <p:blipFill>
          <a:blip r:embed="rId3"/>
          <a:stretch>
            <a:fillRect/>
          </a:stretch>
        </p:blipFill>
        <p:spPr>
          <a:xfrm>
            <a:off x="1132114" y="3793710"/>
            <a:ext cx="3113235" cy="693230"/>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DEA2789B-C91E-81AB-547B-571514B65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342E697E-1933-0F9B-9607-4E51AA0FF607}"/>
              </a:ext>
            </a:extLst>
          </p:cNvPr>
          <p:cNvSpPr>
            <a:spLocks noGrp="1"/>
          </p:cNvSpPr>
          <p:nvPr>
            <p:ph type="sldNum" sz="quarter" idx="12"/>
          </p:nvPr>
        </p:nvSpPr>
        <p:spPr/>
        <p:txBody>
          <a:bodyPr/>
          <a:lstStyle/>
          <a:p>
            <a:fld id="{998FC6E2-3800-4EB0-A18D-3856D6660061}" type="slidenum">
              <a:rPr lang="en-US" smtClean="0"/>
              <a:t>18</a:t>
            </a:fld>
            <a:endParaRPr lang="en-US"/>
          </a:p>
        </p:txBody>
      </p:sp>
    </p:spTree>
    <p:extLst>
      <p:ext uri="{BB962C8B-B14F-4D97-AF65-F5344CB8AC3E}">
        <p14:creationId xmlns:p14="http://schemas.microsoft.com/office/powerpoint/2010/main" val="1668329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B4A4-0251-B33D-FA85-D42DCE6CD3A1}"/>
              </a:ext>
            </a:extLst>
          </p:cNvPr>
          <p:cNvSpPr>
            <a:spLocks noGrp="1"/>
          </p:cNvSpPr>
          <p:nvPr>
            <p:ph type="title"/>
          </p:nvPr>
        </p:nvSpPr>
        <p:spPr/>
        <p:txBody>
          <a:bodyPr/>
          <a:lstStyle/>
          <a:p>
            <a:r>
              <a:rPr lang="en-US" dirty="0">
                <a:solidFill>
                  <a:srgbClr val="111111"/>
                </a:solidFill>
                <a:latin typeface="SourceSansPro"/>
              </a:rPr>
              <a:t>L</a:t>
            </a:r>
            <a:r>
              <a:rPr lang="en-US" b="0" i="0" dirty="0">
                <a:solidFill>
                  <a:srgbClr val="111111"/>
                </a:solidFill>
                <a:effectLst/>
                <a:latin typeface="SourceSansPro"/>
              </a:rPr>
              <a:t>east square method</a:t>
            </a:r>
            <a:endParaRPr lang="en-US" dirty="0"/>
          </a:p>
        </p:txBody>
      </p:sp>
      <p:pic>
        <p:nvPicPr>
          <p:cNvPr id="8" name="Content Placeholder 7">
            <a:extLst>
              <a:ext uri="{FF2B5EF4-FFF2-40B4-BE49-F238E27FC236}">
                <a16:creationId xmlns:a16="http://schemas.microsoft.com/office/drawing/2014/main" id="{73A85BF8-18FD-D60E-0E22-F550C348955D}"/>
              </a:ext>
            </a:extLst>
          </p:cNvPr>
          <p:cNvPicPr>
            <a:picLocks noGrp="1" noChangeAspect="1"/>
          </p:cNvPicPr>
          <p:nvPr>
            <p:ph idx="1"/>
          </p:nvPr>
        </p:nvPicPr>
        <p:blipFill>
          <a:blip r:embed="rId3"/>
          <a:stretch>
            <a:fillRect/>
          </a:stretch>
        </p:blipFill>
        <p:spPr>
          <a:xfrm>
            <a:off x="7930078" y="2141537"/>
            <a:ext cx="4169751" cy="4351338"/>
          </a:xfrm>
        </p:spPr>
      </p:pic>
      <p:sp>
        <p:nvSpPr>
          <p:cNvPr id="10" name="TextBox 9">
            <a:extLst>
              <a:ext uri="{FF2B5EF4-FFF2-40B4-BE49-F238E27FC236}">
                <a16:creationId xmlns:a16="http://schemas.microsoft.com/office/drawing/2014/main" id="{7E613D59-57C3-8DC6-5086-DDAC3E177F28}"/>
              </a:ext>
            </a:extLst>
          </p:cNvPr>
          <p:cNvSpPr txBox="1"/>
          <p:nvPr/>
        </p:nvSpPr>
        <p:spPr>
          <a:xfrm>
            <a:off x="838199" y="1653453"/>
            <a:ext cx="6833839" cy="1754326"/>
          </a:xfrm>
          <a:prstGeom prst="rect">
            <a:avLst/>
          </a:prstGeom>
          <a:noFill/>
        </p:spPr>
        <p:txBody>
          <a:bodyPr wrap="square">
            <a:spAutoFit/>
          </a:bodyPr>
          <a:lstStyle/>
          <a:p>
            <a:pPr algn="l"/>
            <a:r>
              <a:rPr lang="en-US" b="0" i="0" dirty="0">
                <a:solidFill>
                  <a:srgbClr val="111111"/>
                </a:solidFill>
                <a:effectLst/>
              </a:rPr>
              <a:t>The least squares method is a statistical procedure to find the best fit for a set of data points by minimizing the sum of the offsets or residuals of points from the plotted curve.</a:t>
            </a:r>
          </a:p>
          <a:p>
            <a:pPr algn="l"/>
            <a:endParaRPr lang="en-US" dirty="0">
              <a:solidFill>
                <a:srgbClr val="111111"/>
              </a:solidFill>
            </a:endParaRPr>
          </a:p>
          <a:p>
            <a:pPr algn="l"/>
            <a:r>
              <a:rPr lang="en-US" b="0" i="0" dirty="0">
                <a:solidFill>
                  <a:srgbClr val="212121"/>
                </a:solidFill>
                <a:effectLst/>
              </a:rPr>
              <a:t>Parameter estimation is the process of computing a model’s parameter values from measured data. </a:t>
            </a:r>
            <a:endParaRPr lang="en-US" b="0" i="0" dirty="0">
              <a:solidFill>
                <a:srgbClr val="111111"/>
              </a:solidFill>
              <a:effectLst/>
            </a:endParaRPr>
          </a:p>
        </p:txBody>
      </p:sp>
      <p:pic>
        <p:nvPicPr>
          <p:cNvPr id="3076" name="Picture 4" descr="Least Square Method Graph">
            <a:extLst>
              <a:ext uri="{FF2B5EF4-FFF2-40B4-BE49-F238E27FC236}">
                <a16:creationId xmlns:a16="http://schemas.microsoft.com/office/drawing/2014/main" id="{06C56F43-4394-7763-FB7A-5A78EDDB36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954"/>
          <a:stretch/>
        </p:blipFill>
        <p:spPr bwMode="auto">
          <a:xfrm>
            <a:off x="1214625" y="3380119"/>
            <a:ext cx="6236060" cy="27593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AA22C91-757E-FC50-7244-C0E11EA0B15A}"/>
              </a:ext>
            </a:extLst>
          </p:cNvPr>
          <p:cNvSpPr txBox="1"/>
          <p:nvPr/>
        </p:nvSpPr>
        <p:spPr>
          <a:xfrm>
            <a:off x="5913993" y="4764215"/>
            <a:ext cx="1758045" cy="369332"/>
          </a:xfrm>
          <a:prstGeom prst="rect">
            <a:avLst/>
          </a:prstGeom>
          <a:noFill/>
        </p:spPr>
        <p:txBody>
          <a:bodyPr wrap="none" rtlCol="0">
            <a:spAutoFit/>
          </a:bodyPr>
          <a:lstStyle/>
          <a:p>
            <a:r>
              <a:rPr lang="en-US" dirty="0"/>
              <a:t>Least square line</a:t>
            </a:r>
          </a:p>
        </p:txBody>
      </p:sp>
      <p:cxnSp>
        <p:nvCxnSpPr>
          <p:cNvPr id="13" name="Straight Arrow Connector 12">
            <a:extLst>
              <a:ext uri="{FF2B5EF4-FFF2-40B4-BE49-F238E27FC236}">
                <a16:creationId xmlns:a16="http://schemas.microsoft.com/office/drawing/2014/main" id="{354849E0-9634-AD09-46E7-186A9980F36E}"/>
              </a:ext>
            </a:extLst>
          </p:cNvPr>
          <p:cNvCxnSpPr>
            <a:cxnSpLocks/>
          </p:cNvCxnSpPr>
          <p:nvPr/>
        </p:nvCxnSpPr>
        <p:spPr>
          <a:xfrm flipH="1" flipV="1">
            <a:off x="7037631" y="3875600"/>
            <a:ext cx="136892" cy="796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82649BF1-C55F-D218-DE35-7C348437E6CB}"/>
              </a:ext>
            </a:extLst>
          </p:cNvPr>
          <p:cNvPicPr>
            <a:picLocks noChangeAspect="1"/>
          </p:cNvPicPr>
          <p:nvPr/>
        </p:nvPicPr>
        <p:blipFill>
          <a:blip r:embed="rId5"/>
          <a:stretch>
            <a:fillRect/>
          </a:stretch>
        </p:blipFill>
        <p:spPr>
          <a:xfrm>
            <a:off x="838199" y="5996510"/>
            <a:ext cx="7677864" cy="743019"/>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9E553FAB-7630-FC19-175F-B573654D8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A9249C2-C84A-C7BF-B564-AAB1FC053340}"/>
              </a:ext>
            </a:extLst>
          </p:cNvPr>
          <p:cNvSpPr>
            <a:spLocks noGrp="1"/>
          </p:cNvSpPr>
          <p:nvPr>
            <p:ph type="sldNum" sz="quarter" idx="12"/>
          </p:nvPr>
        </p:nvSpPr>
        <p:spPr/>
        <p:txBody>
          <a:bodyPr/>
          <a:lstStyle/>
          <a:p>
            <a:fld id="{998FC6E2-3800-4EB0-A18D-3856D6660061}" type="slidenum">
              <a:rPr lang="en-US" smtClean="0"/>
              <a:t>19</a:t>
            </a:fld>
            <a:endParaRPr lang="en-US"/>
          </a:p>
        </p:txBody>
      </p:sp>
    </p:spTree>
    <p:extLst>
      <p:ext uri="{BB962C8B-B14F-4D97-AF65-F5344CB8AC3E}">
        <p14:creationId xmlns:p14="http://schemas.microsoft.com/office/powerpoint/2010/main" val="3498078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procedures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CA" sz="1900" dirty="0">
                <a:latin typeface="Calibri" panose="020F0502020204030204" pitchFamily="34" charset="0"/>
                <a:ea typeface="SimSun" panose="02010600030101010101" pitchFamily="2" charset="-122"/>
              </a:rPr>
              <a:t>F</a:t>
            </a:r>
            <a:r>
              <a:rPr lang="en-CA" sz="1900" dirty="0">
                <a:effectLst/>
                <a:latin typeface="Calibri" panose="020F0502020204030204" pitchFamily="34" charset="0"/>
                <a:ea typeface="SimSun" panose="02010600030101010101" pitchFamily="2" charset="-122"/>
              </a:rPr>
              <a:t>orward and Backward selection procedures</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8: </a:t>
            </a:r>
            <a:r>
              <a:rPr lang="en-CA" sz="1900" dirty="0">
                <a:effectLst/>
                <a:latin typeface="Calibri" panose="020F0502020204030204" pitchFamily="34" charset="0"/>
                <a:ea typeface="SimSun" panose="02010600030101010101" pitchFamily="2" charset="-122"/>
              </a:rPr>
              <a:t>Multiple regression diagnostics: data transformation</a:t>
            </a: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9: </a:t>
            </a:r>
            <a:r>
              <a:rPr lang="en-CA" sz="1900" dirty="0">
                <a:effectLst/>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3931815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996E-8971-3F3E-694A-A52D229D4FA5}"/>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2F884BB3-E2AB-15F2-B6B8-EE5E69E63C2D}"/>
              </a:ext>
            </a:extLst>
          </p:cNvPr>
          <p:cNvSpPr>
            <a:spLocks noGrp="1"/>
          </p:cNvSpPr>
          <p:nvPr>
            <p:ph idx="1"/>
          </p:nvPr>
        </p:nvSpPr>
        <p:spPr>
          <a:xfrm>
            <a:off x="838200" y="1796127"/>
            <a:ext cx="8193232" cy="4798459"/>
          </a:xfrm>
        </p:spPr>
        <p:txBody>
          <a:bodyPr>
            <a:normAutofit fontScale="92500" lnSpcReduction="20000"/>
          </a:bodyPr>
          <a:lstStyle/>
          <a:p>
            <a:r>
              <a:rPr lang="en-US" sz="1800" dirty="0"/>
              <a:t>Is the estimated value equals to actual value?</a:t>
            </a:r>
          </a:p>
          <a:p>
            <a:r>
              <a:rPr lang="en-US" sz="1800" dirty="0"/>
              <a:t>Can we find an interval where the actual value is in?</a:t>
            </a:r>
          </a:p>
          <a:p>
            <a:r>
              <a:rPr lang="en-US" sz="1800" dirty="0"/>
              <a:t>Confidence interval (CI) refers to a range of values within which statisticians believe the actual value of a certain population parameter lies.</a:t>
            </a:r>
          </a:p>
          <a:p>
            <a:endParaRPr lang="en-US" sz="1800" dirty="0"/>
          </a:p>
          <a:p>
            <a:endParaRPr lang="en-US" sz="1800" dirty="0"/>
          </a:p>
          <a:p>
            <a:r>
              <a:rPr lang="en-US" sz="1800" dirty="0"/>
              <a:t>95% confidence interval for a given parameter: if we conduct 100 tests, in 95 tests, our calculated interval contain the actual value. However, in the rest 5 tests, our calculated intervals do not contain the actual value. </a:t>
            </a:r>
          </a:p>
          <a:p>
            <a:r>
              <a:rPr lang="en-US" sz="1800" dirty="0"/>
              <a:t>The confidence interval is based on the observations from a test, and hence differs from test to test. </a:t>
            </a:r>
          </a:p>
          <a:p>
            <a:r>
              <a:rPr lang="en-US" sz="1800" dirty="0"/>
              <a:t>We cannot say “with probability (1 − α), the parameter μ lies in the confidence interval.” Because once the CI is calculated, the actual value is either in the CI or not. </a:t>
            </a:r>
          </a:p>
          <a:p>
            <a:r>
              <a:rPr lang="en-US" sz="1800" dirty="0"/>
              <a:t>In real life, statisticians often have limited number of tests. With 95% CI, analysts think they have a good chance of including the real number. </a:t>
            </a:r>
          </a:p>
          <a:p>
            <a:r>
              <a:rPr lang="en-US" sz="1800" dirty="0"/>
              <a:t>The figure on the right shows 50 realizations of a confidence interval [can be long or short] for a given population mean μ. 95% confidence interval for mu requires 100 realizations, 95 realizations CI contains true mu and 5 not. </a:t>
            </a:r>
          </a:p>
        </p:txBody>
      </p:sp>
      <p:pic>
        <p:nvPicPr>
          <p:cNvPr id="4" name="Picture 3">
            <a:extLst>
              <a:ext uri="{FF2B5EF4-FFF2-40B4-BE49-F238E27FC236}">
                <a16:creationId xmlns:a16="http://schemas.microsoft.com/office/drawing/2014/main" id="{6FE39865-E626-2839-A3B8-3CEA2C517964}"/>
              </a:ext>
            </a:extLst>
          </p:cNvPr>
          <p:cNvPicPr>
            <a:picLocks noChangeAspect="1"/>
          </p:cNvPicPr>
          <p:nvPr/>
        </p:nvPicPr>
        <p:blipFill>
          <a:blip r:embed="rId3"/>
          <a:stretch>
            <a:fillRect/>
          </a:stretch>
        </p:blipFill>
        <p:spPr>
          <a:xfrm>
            <a:off x="1603673" y="2952046"/>
            <a:ext cx="6348010" cy="403895"/>
          </a:xfrm>
          <a:prstGeom prst="rect">
            <a:avLst/>
          </a:prstGeom>
          <a:ln>
            <a:solidFill>
              <a:schemeClr val="tx1"/>
            </a:solidFill>
          </a:ln>
        </p:spPr>
      </p:pic>
      <p:grpSp>
        <p:nvGrpSpPr>
          <p:cNvPr id="8" name="Group 7">
            <a:extLst>
              <a:ext uri="{FF2B5EF4-FFF2-40B4-BE49-F238E27FC236}">
                <a16:creationId xmlns:a16="http://schemas.microsoft.com/office/drawing/2014/main" id="{1A6C98E6-2791-26AC-2A48-C6D255920855}"/>
              </a:ext>
            </a:extLst>
          </p:cNvPr>
          <p:cNvGrpSpPr/>
          <p:nvPr/>
        </p:nvGrpSpPr>
        <p:grpSpPr>
          <a:xfrm>
            <a:off x="9177871" y="4522202"/>
            <a:ext cx="2857500" cy="1795643"/>
            <a:chOff x="9177871" y="4522202"/>
            <a:chExt cx="2857500" cy="1795643"/>
          </a:xfrm>
        </p:grpSpPr>
        <p:pic>
          <p:nvPicPr>
            <p:cNvPr id="1026" name="Picture 2">
              <a:extLst>
                <a:ext uri="{FF2B5EF4-FFF2-40B4-BE49-F238E27FC236}">
                  <a16:creationId xmlns:a16="http://schemas.microsoft.com/office/drawing/2014/main" id="{07ECFA26-5D02-5DFE-6D26-D3602A3B3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871" y="5146270"/>
              <a:ext cx="2857500" cy="11715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A6A2BB4-3058-DA6B-2E9B-6FA125501155}"/>
                </a:ext>
              </a:extLst>
            </p:cNvPr>
            <p:cNvCxnSpPr>
              <a:cxnSpLocks/>
            </p:cNvCxnSpPr>
            <p:nvPr/>
          </p:nvCxnSpPr>
          <p:spPr>
            <a:xfrm>
              <a:off x="10596789" y="4522202"/>
              <a:ext cx="0" cy="730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descr="Shape&#10;&#10;Description automatically generated with medium confidence">
            <a:extLst>
              <a:ext uri="{FF2B5EF4-FFF2-40B4-BE49-F238E27FC236}">
                <a16:creationId xmlns:a16="http://schemas.microsoft.com/office/drawing/2014/main" id="{C1C0F45B-EFC6-69E1-1DF2-B90E8A83CA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Picture 2" descr="Population vs sample">
            <a:extLst>
              <a:ext uri="{FF2B5EF4-FFF2-40B4-BE49-F238E27FC236}">
                <a16:creationId xmlns:a16="http://schemas.microsoft.com/office/drawing/2014/main" id="{A7347603-8F9B-F7C7-B1FC-F9D95D0B96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044" t="9721" r="7685" b="15062"/>
          <a:stretch/>
        </p:blipFill>
        <p:spPr bwMode="auto">
          <a:xfrm>
            <a:off x="9118048" y="2023693"/>
            <a:ext cx="2957482" cy="2407926"/>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DF526AC2-AA6D-1200-1626-1ADD7EA45BA0}"/>
              </a:ext>
            </a:extLst>
          </p:cNvPr>
          <p:cNvSpPr>
            <a:spLocks noGrp="1"/>
          </p:cNvSpPr>
          <p:nvPr>
            <p:ph type="sldNum" sz="quarter" idx="12"/>
          </p:nvPr>
        </p:nvSpPr>
        <p:spPr/>
        <p:txBody>
          <a:bodyPr/>
          <a:lstStyle/>
          <a:p>
            <a:fld id="{998FC6E2-3800-4EB0-A18D-3856D6660061}" type="slidenum">
              <a:rPr lang="en-US" smtClean="0"/>
              <a:t>20</a:t>
            </a:fld>
            <a:endParaRPr lang="en-US"/>
          </a:p>
        </p:txBody>
      </p:sp>
    </p:spTree>
    <p:extLst>
      <p:ext uri="{BB962C8B-B14F-4D97-AF65-F5344CB8AC3E}">
        <p14:creationId xmlns:p14="http://schemas.microsoft.com/office/powerpoint/2010/main" val="278109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 calcmode="lin" valueType="num">
                                      <p:cBhvr additive="base">
                                        <p:cTn id="1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1000"/>
                                        <p:tgtEl>
                                          <p:spTgt spid="3">
                                            <p:txEl>
                                              <p:pRg st="9" end="9"/>
                                            </p:txEl>
                                          </p:spTgt>
                                        </p:tgtEl>
                                      </p:cBhvr>
                                    </p:animEffect>
                                    <p:anim calcmode="lin" valueType="num">
                                      <p:cBhvr>
                                        <p:cTn id="2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47D5E-80AF-A65D-E574-71F55E35DB18}"/>
              </a:ext>
            </a:extLst>
          </p:cNvPr>
          <p:cNvSpPr>
            <a:spLocks noGrp="1"/>
          </p:cNvSpPr>
          <p:nvPr>
            <p:ph type="title"/>
          </p:nvPr>
        </p:nvSpPr>
        <p:spPr/>
        <p:txBody>
          <a:bodyPr/>
          <a:lstStyle/>
          <a:p>
            <a:r>
              <a:rPr lang="en-US" dirty="0"/>
              <a:t>Confidence interval</a:t>
            </a:r>
          </a:p>
        </p:txBody>
      </p:sp>
      <p:pic>
        <p:nvPicPr>
          <p:cNvPr id="7" name="Content Placeholder 6">
            <a:extLst>
              <a:ext uri="{FF2B5EF4-FFF2-40B4-BE49-F238E27FC236}">
                <a16:creationId xmlns:a16="http://schemas.microsoft.com/office/drawing/2014/main" id="{6947C044-0989-AB00-FC1B-CBBB3D0F57D4}"/>
              </a:ext>
            </a:extLst>
          </p:cNvPr>
          <p:cNvPicPr>
            <a:picLocks noGrp="1" noChangeAspect="1"/>
          </p:cNvPicPr>
          <p:nvPr>
            <p:ph idx="1"/>
          </p:nvPr>
        </p:nvPicPr>
        <p:blipFill>
          <a:blip r:embed="rId2"/>
          <a:stretch>
            <a:fillRect/>
          </a:stretch>
        </p:blipFill>
        <p:spPr>
          <a:xfrm>
            <a:off x="916859" y="1690688"/>
            <a:ext cx="8558002" cy="3856054"/>
          </a:xfrm>
        </p:spPr>
      </p:pic>
      <p:pic>
        <p:nvPicPr>
          <p:cNvPr id="3" name="Picture 2" descr="Shape&#10;&#10;Description automatically generated with medium confidence">
            <a:extLst>
              <a:ext uri="{FF2B5EF4-FFF2-40B4-BE49-F238E27FC236}">
                <a16:creationId xmlns:a16="http://schemas.microsoft.com/office/drawing/2014/main" id="{7CCBDC36-36FC-D0BC-2EFE-0357D7AB9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4E2117E1-A985-51E7-D664-F9EA1DCCE8A8}"/>
              </a:ext>
            </a:extLst>
          </p:cNvPr>
          <p:cNvSpPr>
            <a:spLocks noGrp="1"/>
          </p:cNvSpPr>
          <p:nvPr>
            <p:ph type="sldNum" sz="quarter" idx="12"/>
          </p:nvPr>
        </p:nvSpPr>
        <p:spPr/>
        <p:txBody>
          <a:bodyPr/>
          <a:lstStyle/>
          <a:p>
            <a:fld id="{998FC6E2-3800-4EB0-A18D-3856D6660061}" type="slidenum">
              <a:rPr lang="en-US" smtClean="0"/>
              <a:t>21</a:t>
            </a:fld>
            <a:endParaRPr lang="en-US"/>
          </a:p>
        </p:txBody>
      </p:sp>
    </p:spTree>
    <p:extLst>
      <p:ext uri="{BB962C8B-B14F-4D97-AF65-F5344CB8AC3E}">
        <p14:creationId xmlns:p14="http://schemas.microsoft.com/office/powerpoint/2010/main" val="1974151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6513788" y="365125"/>
            <a:ext cx="4840010" cy="1807305"/>
          </a:xfrm>
        </p:spPr>
        <p:txBody>
          <a:bodyPr>
            <a:normAutofit/>
          </a:bodyPr>
          <a:lstStyle/>
          <a:p>
            <a:r>
              <a:rPr lang="en-US" dirty="0"/>
              <a:t>In class Practice Problem 1</a:t>
            </a:r>
          </a:p>
        </p:txBody>
      </p:sp>
      <p:pic>
        <p:nvPicPr>
          <p:cNvPr id="5" name="Picture 4" descr="A midsection of a person holding a miniature house">
            <a:extLst>
              <a:ext uri="{FF2B5EF4-FFF2-40B4-BE49-F238E27FC236}">
                <a16:creationId xmlns:a16="http://schemas.microsoft.com/office/drawing/2014/main" id="{90645957-E3CA-4B0F-1A45-61FEB0940435}"/>
              </a:ext>
            </a:extLst>
          </p:cNvPr>
          <p:cNvPicPr>
            <a:picLocks noChangeAspect="1"/>
          </p:cNvPicPr>
          <p:nvPr/>
        </p:nvPicPr>
        <p:blipFill rotWithShape="1">
          <a:blip r:embed="rId2"/>
          <a:srcRect l="22741" r="2107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7" name="Picture 6">
            <a:extLst>
              <a:ext uri="{FF2B5EF4-FFF2-40B4-BE49-F238E27FC236}">
                <a16:creationId xmlns:a16="http://schemas.microsoft.com/office/drawing/2014/main" id="{D4C82116-6A8D-1B20-EF00-E98DF2F8DE1B}"/>
              </a:ext>
            </a:extLst>
          </p:cNvPr>
          <p:cNvPicPr>
            <a:picLocks noChangeAspect="1"/>
          </p:cNvPicPr>
          <p:nvPr/>
        </p:nvPicPr>
        <p:blipFill>
          <a:blip r:embed="rId3"/>
          <a:stretch>
            <a:fillRect/>
          </a:stretch>
        </p:blipFill>
        <p:spPr>
          <a:xfrm>
            <a:off x="4925200" y="2791862"/>
            <a:ext cx="7266780" cy="2428568"/>
          </a:xfrm>
          <a:prstGeom prst="rect">
            <a:avLst/>
          </a:prstGeom>
        </p:spPr>
      </p:pic>
      <p:pic>
        <p:nvPicPr>
          <p:cNvPr id="8" name="Graphic 7" descr="Right pointing backhand index outline">
            <a:extLst>
              <a:ext uri="{FF2B5EF4-FFF2-40B4-BE49-F238E27FC236}">
                <a16:creationId xmlns:a16="http://schemas.microsoft.com/office/drawing/2014/main" id="{50AE5012-0600-23E5-EB33-BE896D5294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1930" y="6017104"/>
            <a:ext cx="582211" cy="582211"/>
          </a:xfrm>
          <a:prstGeom prst="rect">
            <a:avLst/>
          </a:prstGeom>
        </p:spPr>
      </p:pic>
      <p:sp>
        <p:nvSpPr>
          <p:cNvPr id="9" name="TextBox 8">
            <a:extLst>
              <a:ext uri="{FF2B5EF4-FFF2-40B4-BE49-F238E27FC236}">
                <a16:creationId xmlns:a16="http://schemas.microsoft.com/office/drawing/2014/main" id="{8E36261D-6030-B596-C6F7-0756CAF64676}"/>
              </a:ext>
            </a:extLst>
          </p:cNvPr>
          <p:cNvSpPr txBox="1"/>
          <p:nvPr/>
        </p:nvSpPr>
        <p:spPr>
          <a:xfrm>
            <a:off x="10894141" y="6123543"/>
            <a:ext cx="582211" cy="369332"/>
          </a:xfrm>
          <a:prstGeom prst="rect">
            <a:avLst/>
          </a:prstGeom>
          <a:noFill/>
        </p:spPr>
        <p:txBody>
          <a:bodyPr wrap="none" rtlCol="0">
            <a:spAutoFit/>
          </a:bodyPr>
          <a:lstStyle/>
          <a:p>
            <a:r>
              <a:rPr lang="en-US" dirty="0"/>
              <a:t>L1.R</a:t>
            </a:r>
          </a:p>
        </p:txBody>
      </p:sp>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5D117801-2BCE-0F96-2E68-197A2EC65DB1}"/>
              </a:ext>
            </a:extLst>
          </p:cNvPr>
          <p:cNvSpPr>
            <a:spLocks noGrp="1"/>
          </p:cNvSpPr>
          <p:nvPr>
            <p:ph type="sldNum" sz="quarter" idx="12"/>
          </p:nvPr>
        </p:nvSpPr>
        <p:spPr/>
        <p:txBody>
          <a:bodyPr/>
          <a:lstStyle/>
          <a:p>
            <a:fld id="{998FC6E2-3800-4EB0-A18D-3856D6660061}" type="slidenum">
              <a:rPr lang="en-US" smtClean="0"/>
              <a:t>22</a:t>
            </a:fld>
            <a:endParaRPr lang="en-US"/>
          </a:p>
        </p:txBody>
      </p:sp>
    </p:spTree>
    <p:extLst>
      <p:ext uri="{BB962C8B-B14F-4D97-AF65-F5344CB8AC3E}">
        <p14:creationId xmlns:p14="http://schemas.microsoft.com/office/powerpoint/2010/main" val="879392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Hot drink on table">
            <a:extLst>
              <a:ext uri="{FF2B5EF4-FFF2-40B4-BE49-F238E27FC236}">
                <a16:creationId xmlns:a16="http://schemas.microsoft.com/office/drawing/2014/main" id="{577F05AA-CDF5-A33C-06BB-58367BB86504}"/>
              </a:ext>
            </a:extLst>
          </p:cNvPr>
          <p:cNvPicPr>
            <a:picLocks noChangeAspect="1"/>
          </p:cNvPicPr>
          <p:nvPr/>
        </p:nvPicPr>
        <p:blipFill rotWithShape="1">
          <a:blip r:embed="rId2"/>
          <a:srcRect t="10461" r="1" b="1"/>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8046720" y="1045597"/>
            <a:ext cx="3633746" cy="1588422"/>
          </a:xfrm>
        </p:spPr>
        <p:txBody>
          <a:bodyPr anchor="b">
            <a:normAutofit fontScale="90000"/>
          </a:bodyPr>
          <a:lstStyle/>
          <a:p>
            <a:r>
              <a:rPr lang="en-US" sz="3600" dirty="0"/>
              <a:t>Coffee break</a:t>
            </a:r>
            <a:br>
              <a:rPr lang="en-US" sz="3600" dirty="0"/>
            </a:br>
            <a:br>
              <a:rPr lang="en-US" sz="3600" dirty="0"/>
            </a:br>
            <a:r>
              <a:rPr lang="en-US" sz="3600" dirty="0"/>
              <a:t>Come back at 14:40pm? </a:t>
            </a:r>
          </a:p>
        </p:txBody>
      </p:sp>
      <p:sp>
        <p:nvSpPr>
          <p:cNvPr id="3" name="Slide Number Placeholder 2">
            <a:extLst>
              <a:ext uri="{FF2B5EF4-FFF2-40B4-BE49-F238E27FC236}">
                <a16:creationId xmlns:a16="http://schemas.microsoft.com/office/drawing/2014/main" id="{6320E602-9439-B60F-50C6-CE7E1C64B705}"/>
              </a:ext>
            </a:extLst>
          </p:cNvPr>
          <p:cNvSpPr>
            <a:spLocks noGrp="1"/>
          </p:cNvSpPr>
          <p:nvPr>
            <p:ph type="sldNum" sz="quarter" idx="12"/>
          </p:nvPr>
        </p:nvSpPr>
        <p:spPr/>
        <p:txBody>
          <a:bodyPr/>
          <a:lstStyle/>
          <a:p>
            <a:fld id="{998FC6E2-3800-4EB0-A18D-3856D6660061}" type="slidenum">
              <a:rPr lang="en-US" smtClean="0"/>
              <a:t>23</a:t>
            </a:fld>
            <a:endParaRPr lang="en-US"/>
          </a:p>
        </p:txBody>
      </p:sp>
    </p:spTree>
    <p:extLst>
      <p:ext uri="{BB962C8B-B14F-4D97-AF65-F5344CB8AC3E}">
        <p14:creationId xmlns:p14="http://schemas.microsoft.com/office/powerpoint/2010/main" val="4170150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AF04-10C5-8806-0FD0-3F0166BCC5C5}"/>
              </a:ext>
            </a:extLst>
          </p:cNvPr>
          <p:cNvSpPr>
            <a:spLocks noGrp="1"/>
          </p:cNvSpPr>
          <p:nvPr>
            <p:ph type="title"/>
          </p:nvPr>
        </p:nvSpPr>
        <p:spPr/>
        <p:txBody>
          <a:bodyPr/>
          <a:lstStyle/>
          <a:p>
            <a:r>
              <a:rPr lang="en-US" dirty="0"/>
              <a:t>Models Evaluations</a:t>
            </a:r>
          </a:p>
        </p:txBody>
      </p:sp>
      <p:graphicFrame>
        <p:nvGraphicFramePr>
          <p:cNvPr id="8" name="Diagram 7">
            <a:extLst>
              <a:ext uri="{FF2B5EF4-FFF2-40B4-BE49-F238E27FC236}">
                <a16:creationId xmlns:a16="http://schemas.microsoft.com/office/drawing/2014/main" id="{24614FED-34E9-0418-666F-F6F755636C6B}"/>
              </a:ext>
            </a:extLst>
          </p:cNvPr>
          <p:cNvGraphicFramePr/>
          <p:nvPr>
            <p:extLst>
              <p:ext uri="{D42A27DB-BD31-4B8C-83A1-F6EECF244321}">
                <p14:modId xmlns:p14="http://schemas.microsoft.com/office/powerpoint/2010/main" val="293426344"/>
              </p:ext>
            </p:extLst>
          </p:nvPr>
        </p:nvGraphicFramePr>
        <p:xfrm>
          <a:off x="917688" y="1690688"/>
          <a:ext cx="10436112" cy="393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Shape&#10;&#10;Description automatically generated with medium confidence">
            <a:extLst>
              <a:ext uri="{FF2B5EF4-FFF2-40B4-BE49-F238E27FC236}">
                <a16:creationId xmlns:a16="http://schemas.microsoft.com/office/drawing/2014/main" id="{A3C18C47-BDD9-E0BD-23CA-360CA139CB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B8C45EEC-752D-1D74-22E6-24B6B38C0559}"/>
              </a:ext>
            </a:extLst>
          </p:cNvPr>
          <p:cNvSpPr>
            <a:spLocks noGrp="1"/>
          </p:cNvSpPr>
          <p:nvPr>
            <p:ph type="sldNum" sz="quarter" idx="12"/>
          </p:nvPr>
        </p:nvSpPr>
        <p:spPr/>
        <p:txBody>
          <a:bodyPr/>
          <a:lstStyle/>
          <a:p>
            <a:fld id="{998FC6E2-3800-4EB0-A18D-3856D6660061}" type="slidenum">
              <a:rPr lang="en-US" smtClean="0"/>
              <a:t>24</a:t>
            </a:fld>
            <a:endParaRPr lang="en-US"/>
          </a:p>
        </p:txBody>
      </p:sp>
    </p:spTree>
    <p:extLst>
      <p:ext uri="{BB962C8B-B14F-4D97-AF65-F5344CB8AC3E}">
        <p14:creationId xmlns:p14="http://schemas.microsoft.com/office/powerpoint/2010/main" val="1191462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0DEE3-E772-F946-014F-9211D85B21DB}"/>
              </a:ext>
            </a:extLst>
          </p:cNvPr>
          <p:cNvSpPr>
            <a:spLocks noGrp="1"/>
          </p:cNvSpPr>
          <p:nvPr>
            <p:ph type="title"/>
          </p:nvPr>
        </p:nvSpPr>
        <p:spPr/>
        <p:txBody>
          <a:bodyPr/>
          <a:lstStyle/>
          <a:p>
            <a:r>
              <a:rPr lang="en-US" dirty="0"/>
              <a:t>Evaluating Overall Model Utility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1CB017-467E-D7CC-3BF0-82D9E4EEB166}"/>
                  </a:ext>
                </a:extLst>
              </p:cNvPr>
              <p:cNvSpPr>
                <a:spLocks noGrp="1"/>
              </p:cNvSpPr>
              <p:nvPr>
                <p:ph idx="1"/>
              </p:nvPr>
            </p:nvSpPr>
            <p:spPr>
              <a:xfrm>
                <a:off x="881740" y="2571168"/>
                <a:ext cx="7433067" cy="3911698"/>
              </a:xfrm>
            </p:spPr>
            <p:txBody>
              <a:bodyPr>
                <a:normAutofit/>
              </a:bodyPr>
              <a:lstStyle/>
              <a:p>
                <a:r>
                  <a:rPr lang="en-US" sz="2000" b="0" i="0" u="none" strike="noStrike" baseline="0" dirty="0"/>
                  <a:t>The first of these hypotheses is an </a:t>
                </a:r>
                <a:r>
                  <a:rPr lang="en-US" sz="2000" b="0" i="0" u="none" strike="noStrike" baseline="0" dirty="0">
                    <a:solidFill>
                      <a:schemeClr val="accent1"/>
                    </a:solidFill>
                  </a:rPr>
                  <a:t>overall F-test </a:t>
                </a:r>
                <a:r>
                  <a:rPr lang="en-US" sz="2000" b="0" i="0" u="none" strike="noStrike" baseline="0" dirty="0"/>
                  <a:t>or a global F test which tells us if the multiple regression model is useful.</a:t>
                </a:r>
              </a:p>
              <a:p>
                <a:endParaRPr lang="en-US" sz="2000" dirty="0"/>
              </a:p>
              <a:p>
                <a:pPr marL="0" indent="0">
                  <a:buNone/>
                </a:pPr>
                <a:endParaRPr lang="en-US" sz="2000" dirty="0"/>
              </a:p>
              <a:p>
                <a:r>
                  <a:rPr lang="en-US" sz="2000" dirty="0"/>
                  <a:t>An F-test is any statistical test in which the </a:t>
                </a:r>
                <a:r>
                  <a:rPr lang="en-US" sz="2000" dirty="0">
                    <a:solidFill>
                      <a:schemeClr val="accent1"/>
                    </a:solidFill>
                  </a:rPr>
                  <a:t>test statistic</a:t>
                </a:r>
                <a:r>
                  <a:rPr lang="en-US" sz="2000" dirty="0"/>
                  <a:t> has an F-distribution under the null hypothesis. </a:t>
                </a:r>
              </a:p>
              <a:p>
                <a:r>
                  <a:rPr lang="en-US" sz="2000" dirty="0"/>
                  <a:t>A </a:t>
                </a:r>
                <a:r>
                  <a:rPr lang="en-US" sz="2000" dirty="0">
                    <a:solidFill>
                      <a:schemeClr val="accent1"/>
                    </a:solidFill>
                  </a:rPr>
                  <a:t>test statistic </a:t>
                </a:r>
                <a:r>
                  <a:rPr lang="en-US" sz="2000" dirty="0"/>
                  <a:t>is a statistic (a quantity derived from the sample) used in statistical hypothesis testing.</a:t>
                </a:r>
              </a:p>
              <a:p>
                <a:r>
                  <a:rPr lang="en-US" sz="2000" dirty="0">
                    <a:solidFill>
                      <a:schemeClr val="accent1"/>
                    </a:solidFill>
                  </a:rPr>
                  <a:t>F test statistic</a:t>
                </a:r>
                <a:r>
                  <a:rPr lang="en-US" sz="2000" dirty="0"/>
                  <a:t>: </a:t>
                </a:r>
                <a14:m>
                  <m:oMath xmlns:m="http://schemas.openxmlformats.org/officeDocument/2006/math">
                    <m:r>
                      <m:rPr>
                        <m:sty m:val="p"/>
                      </m:rPr>
                      <a:rPr lang="en-US" sz="2000">
                        <a:latin typeface="Cambria Math" panose="02040503050406030204" pitchFamily="18" charset="0"/>
                      </a:rPr>
                      <m:t>F</m:t>
                    </m:r>
                    <m:r>
                      <a:rPr lang="en-US" sz="2000" b="0" i="0" smtClean="0">
                        <a:latin typeface="Cambria Math" panose="02040503050406030204" pitchFamily="18" charset="0"/>
                      </a:rPr>
                      <m:t>= </m:t>
                    </m:r>
                    <m:f>
                      <m:fPr>
                        <m:ctrlPr>
                          <a:rPr lang="en-US" sz="2000" i="1" smtClean="0">
                            <a:latin typeface="Cambria Math" panose="02040503050406030204" pitchFamily="18" charset="0"/>
                          </a:rPr>
                        </m:ctrlPr>
                      </m:fPr>
                      <m:num>
                        <m:f>
                          <m:fPr>
                            <m:type m:val="skw"/>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num>
                          <m:den>
                            <m:sSub>
                              <m:sSubPr>
                                <m:ctrlPr>
                                  <a:rPr lang="en-US" sz="2000" i="1" smtClean="0">
                                    <a:latin typeface="Cambria Math" panose="02040503050406030204" pitchFamily="18" charset="0"/>
                                  </a:rPr>
                                </m:ctrlPr>
                              </m:sSubPr>
                              <m:e>
                                <m:r>
                                  <a:rPr lang="el-GR"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1</m:t>
                                </m:r>
                              </m:sub>
                            </m:sSub>
                          </m:den>
                        </m:f>
                      </m:num>
                      <m:den>
                        <m:f>
                          <m:fPr>
                            <m:type m:val="skw"/>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l-GR"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ea typeface="Cambria Math" panose="02040503050406030204" pitchFamily="18" charset="0"/>
                                  </a:rPr>
                                  <m:t>2</m:t>
                                </m:r>
                              </m:sub>
                            </m:sSub>
                          </m:den>
                        </m:f>
                      </m:den>
                    </m:f>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𝜒</m:t>
                        </m:r>
                      </m:e>
                      <m:sup>
                        <m:r>
                          <a:rPr lang="en-US" sz="2000" b="0" i="1" dirty="0" smtClean="0">
                            <a:latin typeface="Cambria Math" panose="02040503050406030204" pitchFamily="18" charset="0"/>
                          </a:rPr>
                          <m:t>2</m:t>
                        </m:r>
                      </m:sup>
                    </m:sSup>
                    <m:r>
                      <a:rPr lang="en-US" sz="2000" b="0" i="1" dirty="0" smtClean="0">
                        <a:latin typeface="Cambria Math" panose="02040503050406030204" pitchFamily="18" charset="0"/>
                      </a:rPr>
                      <m:t>, </m:t>
                    </m:r>
                    <m:r>
                      <a:rPr lang="en-US" sz="2000" b="0" i="1" dirty="0" smtClean="0">
                        <a:latin typeface="Cambria Math" panose="02040503050406030204" pitchFamily="18" charset="0"/>
                      </a:rPr>
                      <m:t>𝑑𝑓</m:t>
                    </m:r>
                    <m:r>
                      <a:rPr lang="en-US" sz="2000" b="0" i="1" dirty="0" smtClean="0">
                        <a:latin typeface="Cambria Math" panose="02040503050406030204" pitchFamily="18" charset="0"/>
                      </a:rPr>
                      <m:t>1</m:t>
                    </m:r>
                  </m:oMath>
                </a14:m>
                <a:r>
                  <a:rPr lang="en-US" sz="2000" dirty="0"/>
                  <a:t>,</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𝜒</m:t>
                        </m:r>
                      </m:e>
                      <m:sup>
                        <m:r>
                          <a:rPr lang="en-US" sz="2000" b="0" i="1" dirty="0" smtClean="0">
                            <a:latin typeface="Cambria Math" panose="02040503050406030204" pitchFamily="18" charset="0"/>
                          </a:rPr>
                          <m:t>2</m:t>
                        </m:r>
                      </m:sup>
                    </m:sSup>
                    <m:r>
                      <a:rPr lang="en-US" sz="2000" b="0" i="1" dirty="0" smtClean="0">
                        <a:latin typeface="Cambria Math" panose="02040503050406030204" pitchFamily="18" charset="0"/>
                      </a:rPr>
                      <m:t>, </m:t>
                    </m:r>
                    <m:r>
                      <a:rPr lang="en-US" sz="2000" b="0" i="1" dirty="0" smtClean="0">
                        <a:latin typeface="Cambria Math" panose="02040503050406030204" pitchFamily="18" charset="0"/>
                      </a:rPr>
                      <m:t>𝑑𝑓</m:t>
                    </m:r>
                    <m:r>
                      <a:rPr lang="en-US" sz="2000" b="0" i="1" dirty="0" smtClean="0">
                        <a:latin typeface="Cambria Math" panose="02040503050406030204" pitchFamily="18" charset="0"/>
                      </a:rPr>
                      <m:t>2</m:t>
                    </m:r>
                  </m:oMath>
                </a14:m>
                <a:endParaRPr lang="en-US" sz="2000" dirty="0"/>
              </a:p>
              <a:p>
                <a:pPr lvl="1"/>
                <a:endParaRPr lang="en-US" sz="1800" dirty="0"/>
              </a:p>
              <a:p>
                <a:endParaRPr lang="en-US" sz="2000" dirty="0"/>
              </a:p>
            </p:txBody>
          </p:sp>
        </mc:Choice>
        <mc:Fallback xmlns="">
          <p:sp>
            <p:nvSpPr>
              <p:cNvPr id="3" name="Content Placeholder 2">
                <a:extLst>
                  <a:ext uri="{FF2B5EF4-FFF2-40B4-BE49-F238E27FC236}">
                    <a16:creationId xmlns:a16="http://schemas.microsoft.com/office/drawing/2014/main" id="{E11CB017-467E-D7CC-3BF0-82D9E4EEB166}"/>
                  </a:ext>
                </a:extLst>
              </p:cNvPr>
              <p:cNvSpPr>
                <a:spLocks noGrp="1" noRot="1" noChangeAspect="1" noMove="1" noResize="1" noEditPoints="1" noAdjustHandles="1" noChangeArrowheads="1" noChangeShapeType="1" noTextEdit="1"/>
              </p:cNvSpPr>
              <p:nvPr>
                <p:ph idx="1"/>
              </p:nvPr>
            </p:nvSpPr>
            <p:spPr>
              <a:xfrm>
                <a:off x="881740" y="2571168"/>
                <a:ext cx="7433067" cy="3911698"/>
              </a:xfrm>
              <a:blipFill>
                <a:blip r:embed="rId3"/>
                <a:stretch>
                  <a:fillRect l="-738" t="-17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A5EE755-8522-85B0-7368-4F2F5528481B}"/>
              </a:ext>
            </a:extLst>
          </p:cNvPr>
          <p:cNvPicPr>
            <a:picLocks noChangeAspect="1"/>
          </p:cNvPicPr>
          <p:nvPr/>
        </p:nvPicPr>
        <p:blipFill>
          <a:blip r:embed="rId4"/>
          <a:stretch>
            <a:fillRect/>
          </a:stretch>
        </p:blipFill>
        <p:spPr>
          <a:xfrm>
            <a:off x="1413987" y="3250096"/>
            <a:ext cx="4225533" cy="727928"/>
          </a:xfrm>
          <a:prstGeom prst="rect">
            <a:avLst/>
          </a:prstGeom>
        </p:spPr>
      </p:pic>
      <p:pic>
        <p:nvPicPr>
          <p:cNvPr id="6146" name="Picture 2" descr="f distribution">
            <a:extLst>
              <a:ext uri="{FF2B5EF4-FFF2-40B4-BE49-F238E27FC236}">
                <a16:creationId xmlns:a16="http://schemas.microsoft.com/office/drawing/2014/main" id="{EDF2C701-E1E6-3760-CADD-1E53E93FF1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4301" y="4158664"/>
            <a:ext cx="3098936" cy="23242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F6DB5D2-BE12-8525-E202-F6756DA84F80}"/>
              </a:ext>
            </a:extLst>
          </p:cNvPr>
          <p:cNvPicPr>
            <a:picLocks noChangeAspect="1"/>
          </p:cNvPicPr>
          <p:nvPr/>
        </p:nvPicPr>
        <p:blipFill>
          <a:blip r:embed="rId6"/>
          <a:stretch>
            <a:fillRect/>
          </a:stretch>
        </p:blipFill>
        <p:spPr>
          <a:xfrm>
            <a:off x="8701548" y="2080260"/>
            <a:ext cx="3433077" cy="1792492"/>
          </a:xfrm>
          <a:prstGeom prst="rect">
            <a:avLst/>
          </a:prstGeom>
        </p:spPr>
      </p:pic>
      <p:grpSp>
        <p:nvGrpSpPr>
          <p:cNvPr id="8" name="Group 7">
            <a:extLst>
              <a:ext uri="{FF2B5EF4-FFF2-40B4-BE49-F238E27FC236}">
                <a16:creationId xmlns:a16="http://schemas.microsoft.com/office/drawing/2014/main" id="{9264FDA8-31CC-C2A1-E1E6-8AD5E5F09716}"/>
              </a:ext>
            </a:extLst>
          </p:cNvPr>
          <p:cNvGrpSpPr/>
          <p:nvPr/>
        </p:nvGrpSpPr>
        <p:grpSpPr>
          <a:xfrm>
            <a:off x="838200" y="1560443"/>
            <a:ext cx="7649830" cy="817835"/>
            <a:chOff x="0" y="655559"/>
            <a:chExt cx="10436112" cy="1216800"/>
          </a:xfrm>
        </p:grpSpPr>
        <p:sp>
          <p:nvSpPr>
            <p:cNvPr id="9" name="Rectangle: Rounded Corners 8">
              <a:extLst>
                <a:ext uri="{FF2B5EF4-FFF2-40B4-BE49-F238E27FC236}">
                  <a16:creationId xmlns:a16="http://schemas.microsoft.com/office/drawing/2014/main" id="{51220688-D727-4119-0710-02019CBBA071}"/>
                </a:ext>
              </a:extLst>
            </p:cNvPr>
            <p:cNvSpPr/>
            <p:nvPr/>
          </p:nvSpPr>
          <p:spPr>
            <a:xfrm>
              <a:off x="0" y="655559"/>
              <a:ext cx="10436112" cy="1216800"/>
            </a:xfrm>
            <a:prstGeom prst="roundRect">
              <a:avLst/>
            </a:prstGeom>
          </p:spPr>
          <p:style>
            <a:lnRef idx="1">
              <a:schemeClr val="accent2"/>
            </a:lnRef>
            <a:fillRef idx="3">
              <a:schemeClr val="accent2"/>
            </a:fillRef>
            <a:effectRef idx="2">
              <a:schemeClr val="accent2"/>
            </a:effectRef>
            <a:fontRef idx="minor">
              <a:schemeClr val="lt1"/>
            </a:fontRef>
          </p:style>
        </p:sp>
        <p:sp>
          <p:nvSpPr>
            <p:cNvPr id="10" name="Rectangle: Rounded Corners 4">
              <a:extLst>
                <a:ext uri="{FF2B5EF4-FFF2-40B4-BE49-F238E27FC236}">
                  <a16:creationId xmlns:a16="http://schemas.microsoft.com/office/drawing/2014/main" id="{49838628-5F67-40F3-76DD-CCDBB7FC05F2}"/>
                </a:ext>
              </a:extLst>
            </p:cNvPr>
            <p:cNvSpPr txBox="1"/>
            <p:nvPr/>
          </p:nvSpPr>
          <p:spPr>
            <a:xfrm>
              <a:off x="59399" y="714958"/>
              <a:ext cx="10317314" cy="1098002"/>
            </a:xfrm>
            <a:prstGeom prst="rect">
              <a:avLst/>
            </a:prstGeom>
            <a:ln/>
          </p:spPr>
          <p:style>
            <a:lnRef idx="1">
              <a:schemeClr val="accent2"/>
            </a:lnRef>
            <a:fillRef idx="3">
              <a:schemeClr val="accent2"/>
            </a:fillRef>
            <a:effectRef idx="2">
              <a:schemeClr val="accent2"/>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b="0" i="0" u="none" strike="noStrike" kern="1200" baseline="0" dirty="0">
                  <a:latin typeface="LMRoman10-Regular"/>
                </a:rPr>
                <a:t>1. Is this multiple regression model any good at all? Is at least one of the predictors useful in predicting the response?</a:t>
              </a:r>
              <a:endParaRPr lang="en-US" kern="1200" dirty="0"/>
            </a:p>
          </p:txBody>
        </p:sp>
      </p:grpSp>
      <p:pic>
        <p:nvPicPr>
          <p:cNvPr id="5" name="Picture 4" descr="Shape&#10;&#10;Description automatically generated with medium confidence">
            <a:extLst>
              <a:ext uri="{FF2B5EF4-FFF2-40B4-BE49-F238E27FC236}">
                <a16:creationId xmlns:a16="http://schemas.microsoft.com/office/drawing/2014/main" id="{D72BE010-A706-E672-2F71-017A2F1576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BA980B6-28C7-9144-6D72-A02A88341D93}"/>
              </a:ext>
            </a:extLst>
          </p:cNvPr>
          <p:cNvSpPr>
            <a:spLocks noGrp="1"/>
          </p:cNvSpPr>
          <p:nvPr>
            <p:ph type="sldNum" sz="quarter" idx="12"/>
          </p:nvPr>
        </p:nvSpPr>
        <p:spPr/>
        <p:txBody>
          <a:bodyPr/>
          <a:lstStyle/>
          <a:p>
            <a:fld id="{998FC6E2-3800-4EB0-A18D-3856D6660061}" type="slidenum">
              <a:rPr lang="en-US" smtClean="0"/>
              <a:t>25</a:t>
            </a:fld>
            <a:endParaRPr lang="en-US"/>
          </a:p>
        </p:txBody>
      </p:sp>
    </p:spTree>
    <p:extLst>
      <p:ext uri="{BB962C8B-B14F-4D97-AF65-F5344CB8AC3E}">
        <p14:creationId xmlns:p14="http://schemas.microsoft.com/office/powerpoint/2010/main" val="398500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gtEl>
                                        <p:attrNameLst>
                                          <p:attrName>style.visibility</p:attrName>
                                        </p:attrNameLst>
                                      </p:cBhvr>
                                      <p:to>
                                        <p:strVal val="visible"/>
                                      </p:to>
                                    </p:set>
                                    <p:anim calcmode="lin" valueType="num">
                                      <p:cBhvr additive="base">
                                        <p:cTn id="25" dur="500" fill="hold"/>
                                        <p:tgtEl>
                                          <p:spTgt spid="6146"/>
                                        </p:tgtEl>
                                        <p:attrNameLst>
                                          <p:attrName>ppt_x</p:attrName>
                                        </p:attrNameLst>
                                      </p:cBhvr>
                                      <p:tavLst>
                                        <p:tav tm="0">
                                          <p:val>
                                            <p:strVal val="#ppt_x"/>
                                          </p:val>
                                        </p:tav>
                                        <p:tav tm="100000">
                                          <p:val>
                                            <p:strVal val="#ppt_x"/>
                                          </p:val>
                                        </p:tav>
                                      </p:tavLst>
                                    </p:anim>
                                    <p:anim calcmode="lin" valueType="num">
                                      <p:cBhvr additive="base">
                                        <p:cTn id="26"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B485F64E-2F5F-374C-BF6A-8FBD87D28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193" y="2049858"/>
            <a:ext cx="6244500" cy="4220735"/>
          </a:xfrm>
        </p:spPr>
      </p:pic>
      <p:sp>
        <p:nvSpPr>
          <p:cNvPr id="4" name="Slide Number Placeholder 3">
            <a:extLst>
              <a:ext uri="{FF2B5EF4-FFF2-40B4-BE49-F238E27FC236}">
                <a16:creationId xmlns:a16="http://schemas.microsoft.com/office/drawing/2014/main" id="{E1634EE2-6A0A-E346-B0A3-FE17FD0BF4D8}"/>
              </a:ext>
            </a:extLst>
          </p:cNvPr>
          <p:cNvSpPr>
            <a:spLocks noGrp="1"/>
          </p:cNvSpPr>
          <p:nvPr>
            <p:ph type="sldNum" sz="quarter" idx="12"/>
          </p:nvPr>
        </p:nvSpPr>
        <p:spPr/>
        <p:txBody>
          <a:bodyPr/>
          <a:lstStyle/>
          <a:p>
            <a:fld id="{7A1B9984-7521-4654-A226-A807E81EE154}" type="slidenum">
              <a:rPr lang="en-CA" smtClean="0"/>
              <a:t>26</a:t>
            </a:fld>
            <a:endParaRPr lang="en-CA"/>
          </a:p>
        </p:txBody>
      </p:sp>
      <p:pic>
        <p:nvPicPr>
          <p:cNvPr id="2" name="Picture 1" descr="Shape&#10;&#10;Description automatically generated with medium confidence">
            <a:extLst>
              <a:ext uri="{FF2B5EF4-FFF2-40B4-BE49-F238E27FC236}">
                <a16:creationId xmlns:a16="http://schemas.microsoft.com/office/drawing/2014/main" id="{BBF732AF-F8C5-BF02-C2F1-5967C9330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8" name="Picture 7">
            <a:extLst>
              <a:ext uri="{FF2B5EF4-FFF2-40B4-BE49-F238E27FC236}">
                <a16:creationId xmlns:a16="http://schemas.microsoft.com/office/drawing/2014/main" id="{2CE9841D-EF0E-BF02-667D-25DFC200D62D}"/>
              </a:ext>
            </a:extLst>
          </p:cNvPr>
          <p:cNvPicPr>
            <a:picLocks noChangeAspect="1"/>
          </p:cNvPicPr>
          <p:nvPr/>
        </p:nvPicPr>
        <p:blipFill>
          <a:blip r:embed="rId4"/>
          <a:stretch>
            <a:fillRect/>
          </a:stretch>
        </p:blipFill>
        <p:spPr>
          <a:xfrm>
            <a:off x="6856533" y="1469577"/>
            <a:ext cx="4366638" cy="4801016"/>
          </a:xfrm>
          <a:prstGeom prst="rect">
            <a:avLst/>
          </a:prstGeom>
        </p:spPr>
      </p:pic>
      <p:sp>
        <p:nvSpPr>
          <p:cNvPr id="9" name="Title 1">
            <a:extLst>
              <a:ext uri="{FF2B5EF4-FFF2-40B4-BE49-F238E27FC236}">
                <a16:creationId xmlns:a16="http://schemas.microsoft.com/office/drawing/2014/main" id="{067B6B2E-7D3C-A676-FA1D-80876CEAC180}"/>
              </a:ext>
            </a:extLst>
          </p:cNvPr>
          <p:cNvSpPr>
            <a:spLocks noGrp="1"/>
          </p:cNvSpPr>
          <p:nvPr>
            <p:ph type="title"/>
          </p:nvPr>
        </p:nvSpPr>
        <p:spPr>
          <a:xfrm>
            <a:off x="838200" y="365125"/>
            <a:ext cx="10515600" cy="1325563"/>
          </a:xfrm>
        </p:spPr>
        <p:txBody>
          <a:bodyPr/>
          <a:lstStyle/>
          <a:p>
            <a:r>
              <a:rPr lang="en-US" dirty="0"/>
              <a:t>Evaluating Overall Model Utility</a:t>
            </a:r>
          </a:p>
        </p:txBody>
      </p:sp>
      <p:sp>
        <p:nvSpPr>
          <p:cNvPr id="11" name="TextBox 10">
            <a:extLst>
              <a:ext uri="{FF2B5EF4-FFF2-40B4-BE49-F238E27FC236}">
                <a16:creationId xmlns:a16="http://schemas.microsoft.com/office/drawing/2014/main" id="{872AEA67-3861-16BD-A102-FB7617535ACF}"/>
              </a:ext>
            </a:extLst>
          </p:cNvPr>
          <p:cNvSpPr txBox="1"/>
          <p:nvPr/>
        </p:nvSpPr>
        <p:spPr>
          <a:xfrm>
            <a:off x="6856533" y="6338986"/>
            <a:ext cx="4097606" cy="307777"/>
          </a:xfrm>
          <a:prstGeom prst="rect">
            <a:avLst/>
          </a:prstGeom>
          <a:noFill/>
        </p:spPr>
        <p:txBody>
          <a:bodyPr wrap="square">
            <a:spAutoFit/>
          </a:bodyPr>
          <a:lstStyle/>
          <a:p>
            <a:r>
              <a:rPr lang="en-US" sz="1400" dirty="0"/>
              <a:t>https://www.omnicalculator.com/statistics/f-statistic</a:t>
            </a:r>
          </a:p>
        </p:txBody>
      </p:sp>
    </p:spTree>
    <p:extLst>
      <p:ext uri="{BB962C8B-B14F-4D97-AF65-F5344CB8AC3E}">
        <p14:creationId xmlns:p14="http://schemas.microsoft.com/office/powerpoint/2010/main" val="3083786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047D-3AF7-8473-E1A8-F14385B82007}"/>
              </a:ext>
            </a:extLst>
          </p:cNvPr>
          <p:cNvSpPr>
            <a:spLocks noGrp="1"/>
          </p:cNvSpPr>
          <p:nvPr>
            <p:ph type="title"/>
          </p:nvPr>
        </p:nvSpPr>
        <p:spPr/>
        <p:txBody>
          <a:bodyPr/>
          <a:lstStyle/>
          <a:p>
            <a:r>
              <a:rPr lang="en-US" dirty="0"/>
              <a:t>Evaluating Overall Model Utility</a:t>
            </a:r>
          </a:p>
        </p:txBody>
      </p:sp>
      <p:sp>
        <p:nvSpPr>
          <p:cNvPr id="3" name="Content Placeholder 2">
            <a:extLst>
              <a:ext uri="{FF2B5EF4-FFF2-40B4-BE49-F238E27FC236}">
                <a16:creationId xmlns:a16="http://schemas.microsoft.com/office/drawing/2014/main" id="{91613EE0-0FA0-EBC7-4BA9-23019AC393E7}"/>
              </a:ext>
            </a:extLst>
          </p:cNvPr>
          <p:cNvSpPr>
            <a:spLocks noGrp="1"/>
          </p:cNvSpPr>
          <p:nvPr>
            <p:ph idx="1"/>
          </p:nvPr>
        </p:nvSpPr>
        <p:spPr/>
        <p:txBody>
          <a:bodyPr/>
          <a:lstStyle/>
          <a:p>
            <a:r>
              <a:rPr lang="en-US" dirty="0"/>
              <a:t>ANOVA test to compare several (more than two) groups’ means.</a:t>
            </a:r>
          </a:p>
          <a:p>
            <a:pPr lvl="1"/>
            <a:r>
              <a:rPr lang="en-US" dirty="0"/>
              <a:t>One-way: one independent variable</a:t>
            </a:r>
          </a:p>
          <a:p>
            <a:pPr lvl="1"/>
            <a:r>
              <a:rPr lang="en-US" dirty="0"/>
              <a:t>Two-way: two independent variable</a:t>
            </a:r>
          </a:p>
          <a:p>
            <a:r>
              <a:rPr lang="en-US" dirty="0"/>
              <a:t>Comparison of two models</a:t>
            </a:r>
          </a:p>
        </p:txBody>
      </p:sp>
      <p:pic>
        <p:nvPicPr>
          <p:cNvPr id="7" name="Picture 6">
            <a:extLst>
              <a:ext uri="{FF2B5EF4-FFF2-40B4-BE49-F238E27FC236}">
                <a16:creationId xmlns:a16="http://schemas.microsoft.com/office/drawing/2014/main" id="{2F894B63-1618-2D05-BCC2-6BDBAFD99986}"/>
              </a:ext>
            </a:extLst>
          </p:cNvPr>
          <p:cNvPicPr>
            <a:picLocks noChangeAspect="1"/>
          </p:cNvPicPr>
          <p:nvPr/>
        </p:nvPicPr>
        <p:blipFill>
          <a:blip r:embed="rId2"/>
          <a:stretch>
            <a:fillRect/>
          </a:stretch>
        </p:blipFill>
        <p:spPr>
          <a:xfrm>
            <a:off x="8014920" y="2408291"/>
            <a:ext cx="2290012" cy="611986"/>
          </a:xfrm>
          <a:prstGeom prst="rect">
            <a:avLst/>
          </a:prstGeom>
        </p:spPr>
      </p:pic>
      <p:pic>
        <p:nvPicPr>
          <p:cNvPr id="9" name="Picture 8">
            <a:extLst>
              <a:ext uri="{FF2B5EF4-FFF2-40B4-BE49-F238E27FC236}">
                <a16:creationId xmlns:a16="http://schemas.microsoft.com/office/drawing/2014/main" id="{E9E751DD-1F01-2B21-8938-9DF6B0938391}"/>
              </a:ext>
            </a:extLst>
          </p:cNvPr>
          <p:cNvPicPr>
            <a:picLocks noChangeAspect="1"/>
          </p:cNvPicPr>
          <p:nvPr/>
        </p:nvPicPr>
        <p:blipFill>
          <a:blip r:embed="rId3"/>
          <a:stretch>
            <a:fillRect/>
          </a:stretch>
        </p:blipFill>
        <p:spPr>
          <a:xfrm>
            <a:off x="8081326" y="4214930"/>
            <a:ext cx="2223606" cy="732874"/>
          </a:xfrm>
          <a:prstGeom prst="rect">
            <a:avLst/>
          </a:prstGeom>
        </p:spPr>
      </p:pic>
      <p:graphicFrame>
        <p:nvGraphicFramePr>
          <p:cNvPr id="19" name="Table 12">
            <a:extLst>
              <a:ext uri="{FF2B5EF4-FFF2-40B4-BE49-F238E27FC236}">
                <a16:creationId xmlns:a16="http://schemas.microsoft.com/office/drawing/2014/main" id="{B8F7F0E4-2E06-C7D1-54AA-18366B0D4A5C}"/>
              </a:ext>
            </a:extLst>
          </p:cNvPr>
          <p:cNvGraphicFramePr>
            <a:graphicFrameLocks noGrp="1"/>
          </p:cNvGraphicFramePr>
          <p:nvPr>
            <p:extLst>
              <p:ext uri="{D42A27DB-BD31-4B8C-83A1-F6EECF244321}">
                <p14:modId xmlns:p14="http://schemas.microsoft.com/office/powerpoint/2010/main" val="3354061047"/>
              </p:ext>
            </p:extLst>
          </p:nvPr>
        </p:nvGraphicFramePr>
        <p:xfrm>
          <a:off x="994493" y="4071504"/>
          <a:ext cx="5644845" cy="1752600"/>
        </p:xfrm>
        <a:graphic>
          <a:graphicData uri="http://schemas.openxmlformats.org/drawingml/2006/table">
            <a:tbl>
              <a:tblPr firstRow="1" bandRow="1">
                <a:tableStyleId>{3B4B98B0-60AC-42C2-AFA5-B58CD77FA1E5}</a:tableStyleId>
              </a:tblPr>
              <a:tblGrid>
                <a:gridCol w="1281568">
                  <a:extLst>
                    <a:ext uri="{9D8B030D-6E8A-4147-A177-3AD203B41FA5}">
                      <a16:colId xmlns:a16="http://schemas.microsoft.com/office/drawing/2014/main" val="2820165824"/>
                    </a:ext>
                  </a:extLst>
                </a:gridCol>
                <a:gridCol w="1058126">
                  <a:extLst>
                    <a:ext uri="{9D8B030D-6E8A-4147-A177-3AD203B41FA5}">
                      <a16:colId xmlns:a16="http://schemas.microsoft.com/office/drawing/2014/main" val="1596334171"/>
                    </a:ext>
                  </a:extLst>
                </a:gridCol>
                <a:gridCol w="1231733">
                  <a:extLst>
                    <a:ext uri="{9D8B030D-6E8A-4147-A177-3AD203B41FA5}">
                      <a16:colId xmlns:a16="http://schemas.microsoft.com/office/drawing/2014/main" val="3857263367"/>
                    </a:ext>
                  </a:extLst>
                </a:gridCol>
                <a:gridCol w="944449">
                  <a:extLst>
                    <a:ext uri="{9D8B030D-6E8A-4147-A177-3AD203B41FA5}">
                      <a16:colId xmlns:a16="http://schemas.microsoft.com/office/drawing/2014/main" val="1028125859"/>
                    </a:ext>
                  </a:extLst>
                </a:gridCol>
                <a:gridCol w="1128969">
                  <a:extLst>
                    <a:ext uri="{9D8B030D-6E8A-4147-A177-3AD203B41FA5}">
                      <a16:colId xmlns:a16="http://schemas.microsoft.com/office/drawing/2014/main" val="1093390710"/>
                    </a:ext>
                  </a:extLst>
                </a:gridCol>
              </a:tblGrid>
              <a:tr h="370840">
                <a:tc>
                  <a:txBody>
                    <a:bodyPr/>
                    <a:lstStyle/>
                    <a:p>
                      <a:r>
                        <a:rPr lang="en-US" dirty="0"/>
                        <a:t>Source of Variation</a:t>
                      </a:r>
                    </a:p>
                  </a:txBody>
                  <a:tcPr/>
                </a:tc>
                <a:tc>
                  <a:txBody>
                    <a:bodyPr/>
                    <a:lstStyle/>
                    <a:p>
                      <a:r>
                        <a:rPr lang="en-US" dirty="0"/>
                        <a:t>DF</a:t>
                      </a:r>
                    </a:p>
                  </a:txBody>
                  <a:tcPr/>
                </a:tc>
                <a:tc>
                  <a:txBody>
                    <a:bodyPr/>
                    <a:lstStyle/>
                    <a:p>
                      <a:r>
                        <a:rPr lang="en-US" dirty="0"/>
                        <a:t>Sum of Squares</a:t>
                      </a:r>
                    </a:p>
                  </a:txBody>
                  <a:tcPr/>
                </a:tc>
                <a:tc>
                  <a:txBody>
                    <a:bodyPr/>
                    <a:lstStyle/>
                    <a:p>
                      <a:r>
                        <a:rPr lang="en-US" dirty="0"/>
                        <a:t>Mean Square</a:t>
                      </a:r>
                    </a:p>
                  </a:txBody>
                  <a:tcPr/>
                </a:tc>
                <a:tc>
                  <a:txBody>
                    <a:bodyPr/>
                    <a:lstStyle/>
                    <a:p>
                      <a:r>
                        <a:rPr lang="en-US" dirty="0"/>
                        <a:t>F-Statistic</a:t>
                      </a:r>
                    </a:p>
                  </a:txBody>
                  <a:tcPr/>
                </a:tc>
                <a:extLst>
                  <a:ext uri="{0D108BD9-81ED-4DB2-BD59-A6C34878D82A}">
                    <a16:rowId xmlns:a16="http://schemas.microsoft.com/office/drawing/2014/main" val="221515892"/>
                  </a:ext>
                </a:extLst>
              </a:tr>
              <a:tr h="370840">
                <a:tc>
                  <a:txBody>
                    <a:bodyPr/>
                    <a:lstStyle/>
                    <a:p>
                      <a:r>
                        <a:rPr lang="en-US" dirty="0"/>
                        <a:t>Regression</a:t>
                      </a:r>
                    </a:p>
                  </a:txBody>
                  <a:tcPr/>
                </a:tc>
                <a:tc>
                  <a:txBody>
                    <a:bodyPr/>
                    <a:lstStyle/>
                    <a:p>
                      <a:r>
                        <a:rPr lang="en-US" dirty="0"/>
                        <a:t>p</a:t>
                      </a:r>
                    </a:p>
                  </a:txBody>
                  <a:tcPr/>
                </a:tc>
                <a:tc>
                  <a:txBody>
                    <a:bodyPr/>
                    <a:lstStyle/>
                    <a:p>
                      <a:r>
                        <a:rPr lang="en-US" dirty="0"/>
                        <a:t>SSR</a:t>
                      </a:r>
                    </a:p>
                  </a:txBody>
                  <a:tcPr/>
                </a:tc>
                <a:tc>
                  <a:txBody>
                    <a:bodyPr/>
                    <a:lstStyle/>
                    <a:p>
                      <a:r>
                        <a:rPr lang="en-US" dirty="0"/>
                        <a:t>MSR</a:t>
                      </a:r>
                    </a:p>
                  </a:txBody>
                  <a:tcPr/>
                </a:tc>
                <a:tc>
                  <a:txBody>
                    <a:bodyPr/>
                    <a:lstStyle/>
                    <a:p>
                      <a:r>
                        <a:rPr lang="en-US" dirty="0"/>
                        <a:t>MSR/MSE</a:t>
                      </a:r>
                    </a:p>
                  </a:txBody>
                  <a:tcPr/>
                </a:tc>
                <a:extLst>
                  <a:ext uri="{0D108BD9-81ED-4DB2-BD59-A6C34878D82A}">
                    <a16:rowId xmlns:a16="http://schemas.microsoft.com/office/drawing/2014/main" val="372260497"/>
                  </a:ext>
                </a:extLst>
              </a:tr>
              <a:tr h="370840">
                <a:tc>
                  <a:txBody>
                    <a:bodyPr/>
                    <a:lstStyle/>
                    <a:p>
                      <a:r>
                        <a:rPr lang="en-US" dirty="0"/>
                        <a:t>Residual</a:t>
                      </a:r>
                    </a:p>
                  </a:txBody>
                  <a:tcPr/>
                </a:tc>
                <a:tc>
                  <a:txBody>
                    <a:bodyPr/>
                    <a:lstStyle/>
                    <a:p>
                      <a:r>
                        <a:rPr lang="en-US" dirty="0"/>
                        <a:t>n-p-1</a:t>
                      </a:r>
                    </a:p>
                  </a:txBody>
                  <a:tcPr/>
                </a:tc>
                <a:tc>
                  <a:txBody>
                    <a:bodyPr/>
                    <a:lstStyle/>
                    <a:p>
                      <a:r>
                        <a:rPr lang="en-US" dirty="0"/>
                        <a:t>SSE</a:t>
                      </a:r>
                    </a:p>
                  </a:txBody>
                  <a:tcPr/>
                </a:tc>
                <a:tc>
                  <a:txBody>
                    <a:bodyPr/>
                    <a:lstStyle/>
                    <a:p>
                      <a:r>
                        <a:rPr lang="en-US" dirty="0"/>
                        <a:t>MSE</a:t>
                      </a:r>
                    </a:p>
                  </a:txBody>
                  <a:tcPr/>
                </a:tc>
                <a:tc>
                  <a:txBody>
                    <a:bodyPr/>
                    <a:lstStyle/>
                    <a:p>
                      <a:endParaRPr lang="en-US" dirty="0"/>
                    </a:p>
                  </a:txBody>
                  <a:tcPr/>
                </a:tc>
                <a:extLst>
                  <a:ext uri="{0D108BD9-81ED-4DB2-BD59-A6C34878D82A}">
                    <a16:rowId xmlns:a16="http://schemas.microsoft.com/office/drawing/2014/main" val="3451234989"/>
                  </a:ext>
                </a:extLst>
              </a:tr>
              <a:tr h="370840">
                <a:tc>
                  <a:txBody>
                    <a:bodyPr/>
                    <a:lstStyle/>
                    <a:p>
                      <a:r>
                        <a:rPr lang="en-US" dirty="0"/>
                        <a:t>Total</a:t>
                      </a:r>
                    </a:p>
                  </a:txBody>
                  <a:tcPr/>
                </a:tc>
                <a:tc>
                  <a:txBody>
                    <a:bodyPr/>
                    <a:lstStyle/>
                    <a:p>
                      <a:r>
                        <a:rPr lang="en-US" dirty="0"/>
                        <a:t>n-1</a:t>
                      </a:r>
                    </a:p>
                  </a:txBody>
                  <a:tcPr/>
                </a:tc>
                <a:tc>
                  <a:txBody>
                    <a:bodyPr/>
                    <a:lstStyle/>
                    <a:p>
                      <a:r>
                        <a:rPr lang="en-US" dirty="0"/>
                        <a:t>SST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00996216"/>
                  </a:ext>
                </a:extLst>
              </a:tr>
            </a:tbl>
          </a:graphicData>
        </a:graphic>
      </p:graphicFrame>
      <p:sp>
        <p:nvSpPr>
          <p:cNvPr id="20" name="TextBox 19">
            <a:extLst>
              <a:ext uri="{FF2B5EF4-FFF2-40B4-BE49-F238E27FC236}">
                <a16:creationId xmlns:a16="http://schemas.microsoft.com/office/drawing/2014/main" id="{60F1879A-2EB3-0414-6D20-F95BB694D02D}"/>
              </a:ext>
            </a:extLst>
          </p:cNvPr>
          <p:cNvSpPr txBox="1"/>
          <p:nvPr/>
        </p:nvSpPr>
        <p:spPr>
          <a:xfrm>
            <a:off x="914400" y="3668438"/>
            <a:ext cx="4663905" cy="369332"/>
          </a:xfrm>
          <a:prstGeom prst="rect">
            <a:avLst/>
          </a:prstGeom>
          <a:noFill/>
        </p:spPr>
        <p:txBody>
          <a:bodyPr wrap="none" rtlCol="0">
            <a:spAutoFit/>
          </a:bodyPr>
          <a:lstStyle/>
          <a:p>
            <a:r>
              <a:rPr lang="en-US" dirty="0"/>
              <a:t>The ANOVA table for Multiple Linear Regression</a:t>
            </a:r>
          </a:p>
        </p:txBody>
      </p:sp>
      <p:pic>
        <p:nvPicPr>
          <p:cNvPr id="4" name="Picture 3" descr="Shape&#10;&#10;Description automatically generated with medium confidence">
            <a:extLst>
              <a:ext uri="{FF2B5EF4-FFF2-40B4-BE49-F238E27FC236}">
                <a16:creationId xmlns:a16="http://schemas.microsoft.com/office/drawing/2014/main" id="{3CDD6DE4-13B9-D972-79EC-0EB3CEBFE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9DB13FEA-B656-057E-10E2-CB703BEF268D}"/>
              </a:ext>
            </a:extLst>
          </p:cNvPr>
          <p:cNvSpPr>
            <a:spLocks noGrp="1"/>
          </p:cNvSpPr>
          <p:nvPr>
            <p:ph type="sldNum" sz="quarter" idx="12"/>
          </p:nvPr>
        </p:nvSpPr>
        <p:spPr/>
        <p:txBody>
          <a:bodyPr/>
          <a:lstStyle/>
          <a:p>
            <a:fld id="{998FC6E2-3800-4EB0-A18D-3856D6660061}" type="slidenum">
              <a:rPr lang="en-US" smtClean="0"/>
              <a:t>27</a:t>
            </a:fld>
            <a:endParaRPr lang="en-US"/>
          </a:p>
        </p:txBody>
      </p:sp>
    </p:spTree>
    <p:extLst>
      <p:ext uri="{BB962C8B-B14F-4D97-AF65-F5344CB8AC3E}">
        <p14:creationId xmlns:p14="http://schemas.microsoft.com/office/powerpoint/2010/main" val="3415832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CCFA-89AF-40AC-6EA2-7A04D65C3D93}"/>
              </a:ext>
            </a:extLst>
          </p:cNvPr>
          <p:cNvSpPr>
            <a:spLocks noGrp="1"/>
          </p:cNvSpPr>
          <p:nvPr>
            <p:ph type="title"/>
          </p:nvPr>
        </p:nvSpPr>
        <p:spPr/>
        <p:txBody>
          <a:bodyPr/>
          <a:lstStyle/>
          <a:p>
            <a:r>
              <a:rPr lang="en-US" dirty="0"/>
              <a:t>Evaluating Overall Model Utility</a:t>
            </a:r>
          </a:p>
        </p:txBody>
      </p:sp>
      <p:pic>
        <p:nvPicPr>
          <p:cNvPr id="4" name="Picture 2" descr="Linear Regression Explained with Python Examples - Data Analytics">
            <a:extLst>
              <a:ext uri="{FF2B5EF4-FFF2-40B4-BE49-F238E27FC236}">
                <a16:creationId xmlns:a16="http://schemas.microsoft.com/office/drawing/2014/main" id="{AFB1D4F2-2EB4-DA8C-28A2-8110577D31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40260"/>
            <a:ext cx="6427304" cy="4572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8B556B6-964B-57FE-E8CD-EAF43E927152}"/>
              </a:ext>
            </a:extLst>
          </p:cNvPr>
          <p:cNvPicPr>
            <a:picLocks noChangeAspect="1"/>
          </p:cNvPicPr>
          <p:nvPr/>
        </p:nvPicPr>
        <p:blipFill>
          <a:blip r:embed="rId3"/>
          <a:stretch>
            <a:fillRect/>
          </a:stretch>
        </p:blipFill>
        <p:spPr>
          <a:xfrm>
            <a:off x="7265504" y="1886535"/>
            <a:ext cx="4394050" cy="2720126"/>
          </a:xfrm>
          <a:prstGeom prst="rect">
            <a:avLst/>
          </a:prstGeom>
        </p:spPr>
      </p:pic>
      <p:grpSp>
        <p:nvGrpSpPr>
          <p:cNvPr id="6" name="Group 5">
            <a:extLst>
              <a:ext uri="{FF2B5EF4-FFF2-40B4-BE49-F238E27FC236}">
                <a16:creationId xmlns:a16="http://schemas.microsoft.com/office/drawing/2014/main" id="{EC2C3A12-5545-FE48-B7DD-327EB314E46C}"/>
              </a:ext>
            </a:extLst>
          </p:cNvPr>
          <p:cNvGrpSpPr/>
          <p:nvPr/>
        </p:nvGrpSpPr>
        <p:grpSpPr>
          <a:xfrm>
            <a:off x="7912361" y="4802508"/>
            <a:ext cx="2223606" cy="732875"/>
            <a:chOff x="8081326" y="3052623"/>
            <a:chExt cx="2223606" cy="732875"/>
          </a:xfrm>
        </p:grpSpPr>
        <p:pic>
          <p:nvPicPr>
            <p:cNvPr id="7" name="Picture 6">
              <a:extLst>
                <a:ext uri="{FF2B5EF4-FFF2-40B4-BE49-F238E27FC236}">
                  <a16:creationId xmlns:a16="http://schemas.microsoft.com/office/drawing/2014/main" id="{38531292-EB9D-0A24-1216-D2F1F74EDDF3}"/>
                </a:ext>
              </a:extLst>
            </p:cNvPr>
            <p:cNvPicPr>
              <a:picLocks noChangeAspect="1"/>
            </p:cNvPicPr>
            <p:nvPr/>
          </p:nvPicPr>
          <p:blipFill>
            <a:blip r:embed="rId4"/>
            <a:stretch>
              <a:fillRect/>
            </a:stretch>
          </p:blipFill>
          <p:spPr>
            <a:xfrm>
              <a:off x="8081326" y="3052624"/>
              <a:ext cx="2223606" cy="732874"/>
            </a:xfrm>
            <a:prstGeom prst="rect">
              <a:avLst/>
            </a:prstGeom>
          </p:spPr>
        </p:pic>
        <p:sp>
          <p:nvSpPr>
            <p:cNvPr id="8" name="Oval 7">
              <a:extLst>
                <a:ext uri="{FF2B5EF4-FFF2-40B4-BE49-F238E27FC236}">
                  <a16:creationId xmlns:a16="http://schemas.microsoft.com/office/drawing/2014/main" id="{B58F87F4-9BB5-5D5B-BCC5-DAAC940EBFB8}"/>
                </a:ext>
              </a:extLst>
            </p:cNvPr>
            <p:cNvSpPr/>
            <p:nvPr/>
          </p:nvSpPr>
          <p:spPr>
            <a:xfrm>
              <a:off x="9660835" y="3052623"/>
              <a:ext cx="501637" cy="273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E486668-27AA-9CAD-5C65-AB0D982EE942}"/>
              </a:ext>
            </a:extLst>
          </p:cNvPr>
          <p:cNvSpPr txBox="1"/>
          <p:nvPr/>
        </p:nvSpPr>
        <p:spPr>
          <a:xfrm>
            <a:off x="7271654" y="5689108"/>
            <a:ext cx="4440432" cy="738664"/>
          </a:xfrm>
          <a:prstGeom prst="rect">
            <a:avLst/>
          </a:prstGeom>
          <a:noFill/>
        </p:spPr>
        <p:txBody>
          <a:bodyPr wrap="square">
            <a:spAutoFit/>
          </a:bodyPr>
          <a:lstStyle/>
          <a:p>
            <a:pPr algn="l" fontAlgn="base"/>
            <a:r>
              <a:rPr lang="en-US" sz="1400" b="0" i="0" dirty="0">
                <a:solidFill>
                  <a:srgbClr val="444444"/>
                </a:solidFill>
                <a:effectLst/>
              </a:rPr>
              <a:t>The larger sample variance always goes in the numerator to make the right-tailed test, and the right-tailed tests are always easy to calculate.</a:t>
            </a:r>
          </a:p>
        </p:txBody>
      </p:sp>
      <p:pic>
        <p:nvPicPr>
          <p:cNvPr id="3" name="Picture 2" descr="Shape&#10;&#10;Description automatically generated with medium confidence">
            <a:extLst>
              <a:ext uri="{FF2B5EF4-FFF2-40B4-BE49-F238E27FC236}">
                <a16:creationId xmlns:a16="http://schemas.microsoft.com/office/drawing/2014/main" id="{E3CEEF5B-DFAA-6E32-8EB9-2C2ACD2734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0" name="Slide Number Placeholder 9">
            <a:extLst>
              <a:ext uri="{FF2B5EF4-FFF2-40B4-BE49-F238E27FC236}">
                <a16:creationId xmlns:a16="http://schemas.microsoft.com/office/drawing/2014/main" id="{438BC557-A8D0-798F-19FA-B1B9865D2DD5}"/>
              </a:ext>
            </a:extLst>
          </p:cNvPr>
          <p:cNvSpPr>
            <a:spLocks noGrp="1"/>
          </p:cNvSpPr>
          <p:nvPr>
            <p:ph type="sldNum" sz="quarter" idx="12"/>
          </p:nvPr>
        </p:nvSpPr>
        <p:spPr/>
        <p:txBody>
          <a:bodyPr/>
          <a:lstStyle/>
          <a:p>
            <a:fld id="{998FC6E2-3800-4EB0-A18D-3856D6660061}" type="slidenum">
              <a:rPr lang="en-US" smtClean="0"/>
              <a:t>28</a:t>
            </a:fld>
            <a:endParaRPr lang="en-US"/>
          </a:p>
        </p:txBody>
      </p:sp>
    </p:spTree>
    <p:extLst>
      <p:ext uri="{BB962C8B-B14F-4D97-AF65-F5344CB8AC3E}">
        <p14:creationId xmlns:p14="http://schemas.microsoft.com/office/powerpoint/2010/main" val="1820491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F7084-C024-42AC-DE7B-861B208AFC5C}"/>
              </a:ext>
            </a:extLst>
          </p:cNvPr>
          <p:cNvSpPr>
            <a:spLocks noGrp="1"/>
          </p:cNvSpPr>
          <p:nvPr>
            <p:ph type="title"/>
          </p:nvPr>
        </p:nvSpPr>
        <p:spPr/>
        <p:txBody>
          <a:bodyPr/>
          <a:lstStyle/>
          <a:p>
            <a:r>
              <a:rPr lang="en-US" dirty="0"/>
              <a:t>Evaluating Overall Model Utility</a:t>
            </a:r>
          </a:p>
        </p:txBody>
      </p:sp>
      <p:pic>
        <p:nvPicPr>
          <p:cNvPr id="7" name="Content Placeholder 6">
            <a:extLst>
              <a:ext uri="{FF2B5EF4-FFF2-40B4-BE49-F238E27FC236}">
                <a16:creationId xmlns:a16="http://schemas.microsoft.com/office/drawing/2014/main" id="{EBBB361F-A1D1-74C9-C830-38E0DB65670F}"/>
              </a:ext>
            </a:extLst>
          </p:cNvPr>
          <p:cNvPicPr>
            <a:picLocks noGrp="1" noChangeAspect="1"/>
          </p:cNvPicPr>
          <p:nvPr>
            <p:ph idx="1"/>
          </p:nvPr>
        </p:nvPicPr>
        <p:blipFill>
          <a:blip r:embed="rId2"/>
          <a:stretch>
            <a:fillRect/>
          </a:stretch>
        </p:blipFill>
        <p:spPr>
          <a:xfrm>
            <a:off x="838200" y="1890147"/>
            <a:ext cx="7639568" cy="1986114"/>
          </a:xfrm>
        </p:spPr>
      </p:pic>
      <p:graphicFrame>
        <p:nvGraphicFramePr>
          <p:cNvPr id="12" name="Table 12">
            <a:extLst>
              <a:ext uri="{FF2B5EF4-FFF2-40B4-BE49-F238E27FC236}">
                <a16:creationId xmlns:a16="http://schemas.microsoft.com/office/drawing/2014/main" id="{D2911C13-52E5-A904-8E75-136B87BB1D2F}"/>
              </a:ext>
            </a:extLst>
          </p:cNvPr>
          <p:cNvGraphicFramePr>
            <a:graphicFrameLocks noGrp="1"/>
          </p:cNvGraphicFramePr>
          <p:nvPr>
            <p:extLst>
              <p:ext uri="{D42A27DB-BD31-4B8C-83A1-F6EECF244321}">
                <p14:modId xmlns:p14="http://schemas.microsoft.com/office/powerpoint/2010/main" val="3457653819"/>
              </p:ext>
            </p:extLst>
          </p:nvPr>
        </p:nvGraphicFramePr>
        <p:xfrm>
          <a:off x="838200" y="4484132"/>
          <a:ext cx="5257800" cy="1752600"/>
        </p:xfrm>
        <a:graphic>
          <a:graphicData uri="http://schemas.openxmlformats.org/drawingml/2006/table">
            <a:tbl>
              <a:tblPr firstRow="1" bandRow="1">
                <a:tableStyleId>{3B4B98B0-60AC-42C2-AFA5-B58CD77FA1E5}</a:tableStyleId>
              </a:tblPr>
              <a:tblGrid>
                <a:gridCol w="1351047">
                  <a:extLst>
                    <a:ext uri="{9D8B030D-6E8A-4147-A177-3AD203B41FA5}">
                      <a16:colId xmlns:a16="http://schemas.microsoft.com/office/drawing/2014/main" val="2820165824"/>
                    </a:ext>
                  </a:extLst>
                </a:gridCol>
                <a:gridCol w="752073">
                  <a:extLst>
                    <a:ext uri="{9D8B030D-6E8A-4147-A177-3AD203B41FA5}">
                      <a16:colId xmlns:a16="http://schemas.microsoft.com/office/drawing/2014/main" val="1596334171"/>
                    </a:ext>
                  </a:extLst>
                </a:gridCol>
                <a:gridCol w="1051560">
                  <a:extLst>
                    <a:ext uri="{9D8B030D-6E8A-4147-A177-3AD203B41FA5}">
                      <a16:colId xmlns:a16="http://schemas.microsoft.com/office/drawing/2014/main" val="3857263367"/>
                    </a:ext>
                  </a:extLst>
                </a:gridCol>
                <a:gridCol w="1051560">
                  <a:extLst>
                    <a:ext uri="{9D8B030D-6E8A-4147-A177-3AD203B41FA5}">
                      <a16:colId xmlns:a16="http://schemas.microsoft.com/office/drawing/2014/main" val="1028125859"/>
                    </a:ext>
                  </a:extLst>
                </a:gridCol>
                <a:gridCol w="1051560">
                  <a:extLst>
                    <a:ext uri="{9D8B030D-6E8A-4147-A177-3AD203B41FA5}">
                      <a16:colId xmlns:a16="http://schemas.microsoft.com/office/drawing/2014/main" val="1093390710"/>
                    </a:ext>
                  </a:extLst>
                </a:gridCol>
              </a:tblGrid>
              <a:tr h="370840">
                <a:tc>
                  <a:txBody>
                    <a:bodyPr/>
                    <a:lstStyle/>
                    <a:p>
                      <a:r>
                        <a:rPr lang="en-US" dirty="0"/>
                        <a:t>Source of Variation</a:t>
                      </a:r>
                    </a:p>
                  </a:txBody>
                  <a:tcPr/>
                </a:tc>
                <a:tc>
                  <a:txBody>
                    <a:bodyPr/>
                    <a:lstStyle/>
                    <a:p>
                      <a:r>
                        <a:rPr lang="en-US" dirty="0"/>
                        <a:t>DF</a:t>
                      </a:r>
                    </a:p>
                  </a:txBody>
                  <a:tcPr/>
                </a:tc>
                <a:tc>
                  <a:txBody>
                    <a:bodyPr/>
                    <a:lstStyle/>
                    <a:p>
                      <a:r>
                        <a:rPr lang="en-US" dirty="0"/>
                        <a:t>Sum of Squares</a:t>
                      </a:r>
                    </a:p>
                  </a:txBody>
                  <a:tcPr/>
                </a:tc>
                <a:tc>
                  <a:txBody>
                    <a:bodyPr/>
                    <a:lstStyle/>
                    <a:p>
                      <a:r>
                        <a:rPr lang="en-US" dirty="0"/>
                        <a:t>Mean Square</a:t>
                      </a:r>
                    </a:p>
                  </a:txBody>
                  <a:tcPr/>
                </a:tc>
                <a:tc>
                  <a:txBody>
                    <a:bodyPr/>
                    <a:lstStyle/>
                    <a:p>
                      <a:r>
                        <a:rPr lang="en-US" dirty="0"/>
                        <a:t>F-Statistic</a:t>
                      </a:r>
                    </a:p>
                  </a:txBody>
                  <a:tcPr/>
                </a:tc>
                <a:extLst>
                  <a:ext uri="{0D108BD9-81ED-4DB2-BD59-A6C34878D82A}">
                    <a16:rowId xmlns:a16="http://schemas.microsoft.com/office/drawing/2014/main" val="221515892"/>
                  </a:ext>
                </a:extLst>
              </a:tr>
              <a:tr h="370840">
                <a:tc>
                  <a:txBody>
                    <a:bodyPr/>
                    <a:lstStyle/>
                    <a:p>
                      <a:r>
                        <a:rPr lang="en-US" dirty="0"/>
                        <a:t>Regression</a:t>
                      </a:r>
                    </a:p>
                  </a:txBody>
                  <a:tcPr/>
                </a:tc>
                <a:tc>
                  <a:txBody>
                    <a:bodyPr/>
                    <a:lstStyle/>
                    <a:p>
                      <a:r>
                        <a:rPr lang="en-US" dirty="0"/>
                        <a:t>3</a:t>
                      </a:r>
                    </a:p>
                  </a:txBody>
                  <a:tcPr/>
                </a:tc>
                <a:tc>
                  <a:txBody>
                    <a:bodyPr/>
                    <a:lstStyle/>
                    <a:p>
                      <a:r>
                        <a:rPr lang="en-US" dirty="0"/>
                        <a:t>4860.3</a:t>
                      </a:r>
                    </a:p>
                  </a:txBody>
                  <a:tcPr/>
                </a:tc>
                <a:tc>
                  <a:txBody>
                    <a:bodyPr/>
                    <a:lstStyle/>
                    <a:p>
                      <a:r>
                        <a:rPr lang="en-US" dirty="0"/>
                        <a:t>1620.1</a:t>
                      </a:r>
                    </a:p>
                  </a:txBody>
                  <a:tcPr/>
                </a:tc>
                <a:tc>
                  <a:txBody>
                    <a:bodyPr/>
                    <a:lstStyle/>
                    <a:p>
                      <a:r>
                        <a:rPr lang="en-US" dirty="0"/>
                        <a:t>570.295</a:t>
                      </a:r>
                    </a:p>
                  </a:txBody>
                  <a:tcPr/>
                </a:tc>
                <a:extLst>
                  <a:ext uri="{0D108BD9-81ED-4DB2-BD59-A6C34878D82A}">
                    <a16:rowId xmlns:a16="http://schemas.microsoft.com/office/drawing/2014/main" val="372260497"/>
                  </a:ext>
                </a:extLst>
              </a:tr>
              <a:tr h="370840">
                <a:tc>
                  <a:txBody>
                    <a:bodyPr/>
                    <a:lstStyle/>
                    <a:p>
                      <a:r>
                        <a:rPr lang="en-US" dirty="0"/>
                        <a:t>Residual</a:t>
                      </a:r>
                    </a:p>
                  </a:txBody>
                  <a:tcPr/>
                </a:tc>
                <a:tc>
                  <a:txBody>
                    <a:bodyPr/>
                    <a:lstStyle/>
                    <a:p>
                      <a:r>
                        <a:rPr lang="en-US" dirty="0"/>
                        <a:t>196</a:t>
                      </a:r>
                    </a:p>
                  </a:txBody>
                  <a:tcPr/>
                </a:tc>
                <a:tc>
                  <a:txBody>
                    <a:bodyPr/>
                    <a:lstStyle/>
                    <a:p>
                      <a:r>
                        <a:rPr lang="en-US" dirty="0"/>
                        <a:t>556.8</a:t>
                      </a:r>
                    </a:p>
                  </a:txBody>
                  <a:tcPr/>
                </a:tc>
                <a:tc>
                  <a:txBody>
                    <a:bodyPr/>
                    <a:lstStyle/>
                    <a:p>
                      <a:r>
                        <a:rPr lang="en-US" dirty="0"/>
                        <a:t>2.84081</a:t>
                      </a:r>
                    </a:p>
                  </a:txBody>
                  <a:tcPr/>
                </a:tc>
                <a:tc>
                  <a:txBody>
                    <a:bodyPr/>
                    <a:lstStyle/>
                    <a:p>
                      <a:endParaRPr lang="en-US" dirty="0"/>
                    </a:p>
                  </a:txBody>
                  <a:tcPr/>
                </a:tc>
                <a:extLst>
                  <a:ext uri="{0D108BD9-81ED-4DB2-BD59-A6C34878D82A}">
                    <a16:rowId xmlns:a16="http://schemas.microsoft.com/office/drawing/2014/main" val="3451234989"/>
                  </a:ext>
                </a:extLst>
              </a:tr>
              <a:tr h="370840">
                <a:tc>
                  <a:txBody>
                    <a:bodyPr/>
                    <a:lstStyle/>
                    <a:p>
                      <a:r>
                        <a:rPr lang="en-US" dirty="0"/>
                        <a:t>Total</a:t>
                      </a:r>
                    </a:p>
                  </a:txBody>
                  <a:tcPr/>
                </a:tc>
                <a:tc>
                  <a:txBody>
                    <a:bodyPr/>
                    <a:lstStyle/>
                    <a:p>
                      <a:r>
                        <a:rPr lang="en-US" dirty="0"/>
                        <a:t>199</a:t>
                      </a:r>
                    </a:p>
                  </a:txBody>
                  <a:tcPr/>
                </a:tc>
                <a:tc>
                  <a:txBody>
                    <a:bodyPr/>
                    <a:lstStyle/>
                    <a:p>
                      <a:r>
                        <a:rPr lang="en-US" dirty="0"/>
                        <a:t>5417.1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00996216"/>
                  </a:ext>
                </a:extLst>
              </a:tr>
            </a:tbl>
          </a:graphicData>
        </a:graphic>
      </p:graphicFrame>
      <p:sp>
        <p:nvSpPr>
          <p:cNvPr id="13" name="TextBox 12">
            <a:extLst>
              <a:ext uri="{FF2B5EF4-FFF2-40B4-BE49-F238E27FC236}">
                <a16:creationId xmlns:a16="http://schemas.microsoft.com/office/drawing/2014/main" id="{D207DDE8-BB8B-C45F-7294-D9BF1059CFCA}"/>
              </a:ext>
            </a:extLst>
          </p:cNvPr>
          <p:cNvSpPr txBox="1"/>
          <p:nvPr/>
        </p:nvSpPr>
        <p:spPr>
          <a:xfrm>
            <a:off x="838200" y="4114800"/>
            <a:ext cx="4542334" cy="369332"/>
          </a:xfrm>
          <a:prstGeom prst="rect">
            <a:avLst/>
          </a:prstGeom>
          <a:noFill/>
        </p:spPr>
        <p:txBody>
          <a:bodyPr wrap="none" rtlCol="0">
            <a:spAutoFit/>
          </a:bodyPr>
          <a:lstStyle/>
          <a:p>
            <a:r>
              <a:rPr lang="en-US" dirty="0"/>
              <a:t>The ANOVA table for Advertising data example</a:t>
            </a:r>
          </a:p>
        </p:txBody>
      </p:sp>
      <p:pic>
        <p:nvPicPr>
          <p:cNvPr id="3" name="Picture 2" descr="Shape&#10;&#10;Description automatically generated with medium confidence">
            <a:extLst>
              <a:ext uri="{FF2B5EF4-FFF2-40B4-BE49-F238E27FC236}">
                <a16:creationId xmlns:a16="http://schemas.microsoft.com/office/drawing/2014/main" id="{D5429DBC-9D42-5AB3-D0AD-862734C04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E8161F56-C946-B7EC-5F7C-7A729CF75264}"/>
              </a:ext>
            </a:extLst>
          </p:cNvPr>
          <p:cNvSpPr>
            <a:spLocks noGrp="1"/>
          </p:cNvSpPr>
          <p:nvPr>
            <p:ph type="sldNum" sz="quarter" idx="12"/>
          </p:nvPr>
        </p:nvSpPr>
        <p:spPr/>
        <p:txBody>
          <a:bodyPr/>
          <a:lstStyle/>
          <a:p>
            <a:fld id="{998FC6E2-3800-4EB0-A18D-3856D6660061}" type="slidenum">
              <a:rPr lang="en-US" smtClean="0"/>
              <a:t>29</a:t>
            </a:fld>
            <a:endParaRPr lang="en-US"/>
          </a:p>
        </p:txBody>
      </p:sp>
    </p:spTree>
    <p:extLst>
      <p:ext uri="{BB962C8B-B14F-4D97-AF65-F5344CB8AC3E}">
        <p14:creationId xmlns:p14="http://schemas.microsoft.com/office/powerpoint/2010/main" val="941696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solidFill>
                  <a:schemeClr val="bg1">
                    <a:lumMod val="75000"/>
                  </a:schemeClr>
                </a:solidFill>
                <a:latin typeface="Calibri" panose="020F0502020204030204" pitchFamily="34" charset="0"/>
                <a:ea typeface="SimSun" panose="02010600030101010101" pitchFamily="2" charset="-122"/>
              </a:rPr>
              <a:t>Topic 2: Statistical Modelling with interactions (Assignment 1)</a:t>
            </a:r>
            <a:endParaRPr lang="en-CA" sz="1900" dirty="0">
              <a:solidFill>
                <a:schemeClr val="bg1">
                  <a:lumMod val="75000"/>
                </a:schemeClr>
              </a:solidFill>
              <a:effectLst/>
              <a:latin typeface="Calibri" panose="020F0502020204030204" pitchFamily="34" charset="0"/>
              <a:ea typeface="SimSun" panose="02010600030101010101" pitchFamily="2" charset="-122"/>
            </a:endParaRPr>
          </a:p>
          <a:p>
            <a:pPr lvl="1"/>
            <a:r>
              <a:rPr lang="en-CA" sz="1900" dirty="0">
                <a:solidFill>
                  <a:schemeClr val="bg1">
                    <a:lumMod val="75000"/>
                  </a:schemeClr>
                </a:solidFill>
                <a:latin typeface="Calibri" panose="020F0502020204030204" pitchFamily="34" charset="0"/>
                <a:ea typeface="SimSun" panose="02010600030101010101" pitchFamily="2" charset="-122"/>
              </a:rPr>
              <a:t>Lecture 2: </a:t>
            </a:r>
            <a:r>
              <a:rPr lang="en-CA" sz="1900" dirty="0">
                <a:solidFill>
                  <a:schemeClr val="bg1">
                    <a:lumMod val="75000"/>
                  </a:schemeClr>
                </a:solidFill>
                <a:effectLst/>
                <a:latin typeface="Calibri" panose="020F0502020204030204" pitchFamily="34" charset="0"/>
                <a:ea typeface="SimSun" panose="02010600030101010101" pitchFamily="2" charset="-122"/>
              </a:rPr>
              <a:t>Interaction effects, quantitative and qualitative variables</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3: </a:t>
            </a:r>
            <a:r>
              <a:rPr lang="en-CA" sz="1900" dirty="0">
                <a:solidFill>
                  <a:schemeClr val="bg1">
                    <a:lumMod val="75000"/>
                  </a:schemeClr>
                </a:solidFill>
                <a:effectLst/>
                <a:latin typeface="Calibri" panose="020F0502020204030204" pitchFamily="34" charset="0"/>
                <a:ea typeface="SimSun" panose="02010600030101010101" pitchFamily="2" charset="-122"/>
              </a:rPr>
              <a:t>Interaction effects and second-order models</a:t>
            </a:r>
          </a:p>
          <a:p>
            <a:r>
              <a:rPr lang="en-US" sz="1900" dirty="0">
                <a:solidFill>
                  <a:schemeClr val="bg1">
                    <a:lumMod val="75000"/>
                  </a:schemeClr>
                </a:solidFill>
                <a:latin typeface="Calibri" panose="020F0502020204030204" pitchFamily="34" charset="0"/>
                <a:ea typeface="SimSun" panose="02010600030101010101" pitchFamily="2" charset="-122"/>
              </a:rPr>
              <a:t>Topic 3: Statistical Model selection </a:t>
            </a:r>
            <a:r>
              <a:rPr lang="en-CA" sz="1900" dirty="0">
                <a:solidFill>
                  <a:schemeClr val="bg1">
                    <a:lumMod val="75000"/>
                  </a:schemeClr>
                </a:solidFill>
                <a:latin typeface="Calibri" panose="020F0502020204030204" pitchFamily="34" charset="0"/>
                <a:ea typeface="SimSun" panose="02010600030101010101" pitchFamily="2" charset="-122"/>
              </a:rPr>
              <a:t>(Assignment 2)</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4: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Stepwise regression procedures</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5: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a:t>
            </a:r>
            <a:r>
              <a:rPr lang="en-CA" sz="1900" dirty="0">
                <a:solidFill>
                  <a:schemeClr val="bg1">
                    <a:lumMod val="75000"/>
                  </a:schemeClr>
                </a:solidFill>
                <a:latin typeface="Calibri" panose="020F0502020204030204" pitchFamily="34" charset="0"/>
                <a:ea typeface="SimSun" panose="02010600030101010101" pitchFamily="2" charset="-122"/>
              </a:rPr>
              <a:t>F</a:t>
            </a:r>
            <a:r>
              <a:rPr lang="en-CA" sz="1900" dirty="0">
                <a:solidFill>
                  <a:schemeClr val="bg1">
                    <a:lumMod val="75000"/>
                  </a:schemeClr>
                </a:solidFill>
                <a:effectLst/>
                <a:latin typeface="Calibri" panose="020F0502020204030204" pitchFamily="34" charset="0"/>
                <a:ea typeface="SimSun" panose="02010600030101010101" pitchFamily="2" charset="-122"/>
              </a:rPr>
              <a:t>orward and Backward selection procedures</a:t>
            </a:r>
          </a:p>
          <a:p>
            <a:r>
              <a:rPr lang="en-US" sz="1900" dirty="0">
                <a:solidFill>
                  <a:schemeClr val="bg1">
                    <a:lumMod val="75000"/>
                  </a:schemeClr>
                </a:solidFill>
                <a:latin typeface="Calibri" panose="020F0502020204030204" pitchFamily="34" charset="0"/>
                <a:ea typeface="SimSun" panose="02010600030101010101" pitchFamily="2" charset="-122"/>
              </a:rPr>
              <a:t>Topic 4: Statistical model diagnostics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6: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7: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8: </a:t>
            </a:r>
            <a:r>
              <a:rPr lang="en-CA" sz="1900" dirty="0">
                <a:solidFill>
                  <a:schemeClr val="bg1">
                    <a:lumMod val="75000"/>
                  </a:schemeClr>
                </a:solidFill>
                <a:effectLst/>
                <a:latin typeface="Calibri" panose="020F0502020204030204" pitchFamily="34" charset="0"/>
                <a:ea typeface="SimSun" panose="02010600030101010101" pitchFamily="2" charset="-122"/>
              </a:rPr>
              <a:t>Multiple regression diagnostics: data transformation</a:t>
            </a: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standing on the shoulders of giants. </a:t>
            </a:r>
            <a:endParaRPr lang="en-US" sz="1900" dirty="0">
              <a:solidFill>
                <a:schemeClr val="bg1">
                  <a:lumMod val="75000"/>
                </a:schemeClr>
              </a:solidFill>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EFE9-6C21-7601-8DEE-E71DBD4061EB}"/>
              </a:ext>
            </a:extLst>
          </p:cNvPr>
          <p:cNvSpPr>
            <a:spLocks noGrp="1"/>
          </p:cNvSpPr>
          <p:nvPr>
            <p:ph type="title"/>
          </p:nvPr>
        </p:nvSpPr>
        <p:spPr/>
        <p:txBody>
          <a:bodyPr/>
          <a:lstStyle/>
          <a:p>
            <a:r>
              <a:rPr lang="en-US" dirty="0"/>
              <a:t>Evaluating effect of subset of predictors</a:t>
            </a:r>
          </a:p>
        </p:txBody>
      </p:sp>
      <p:sp>
        <p:nvSpPr>
          <p:cNvPr id="3" name="Content Placeholder 2">
            <a:extLst>
              <a:ext uri="{FF2B5EF4-FFF2-40B4-BE49-F238E27FC236}">
                <a16:creationId xmlns:a16="http://schemas.microsoft.com/office/drawing/2014/main" id="{DAB8DDF3-40A1-9E5E-276E-B0317D3A91B5}"/>
              </a:ext>
            </a:extLst>
          </p:cNvPr>
          <p:cNvSpPr>
            <a:spLocks noGrp="1"/>
          </p:cNvSpPr>
          <p:nvPr>
            <p:ph idx="1"/>
          </p:nvPr>
        </p:nvSpPr>
        <p:spPr>
          <a:xfrm>
            <a:off x="838200" y="2584174"/>
            <a:ext cx="10515600" cy="3592789"/>
          </a:xfrm>
        </p:spPr>
        <p:txBody>
          <a:bodyPr>
            <a:normAutofit/>
          </a:bodyPr>
          <a:lstStyle/>
          <a:p>
            <a:r>
              <a:rPr lang="en-US" sz="1800" dirty="0">
                <a:solidFill>
                  <a:schemeClr val="accent1"/>
                </a:solidFill>
              </a:rPr>
              <a:t>T-test, identify the effect of each individual predictor</a:t>
            </a:r>
            <a:endParaRPr lang="en-US" sz="1800" b="0" i="0" u="none" strike="noStrike" baseline="0" dirty="0">
              <a:solidFill>
                <a:schemeClr val="accent1"/>
              </a:solidFill>
            </a:endParaRPr>
          </a:p>
          <a:p>
            <a:endParaRPr lang="en-US" sz="1800" dirty="0"/>
          </a:p>
        </p:txBody>
      </p:sp>
      <p:grpSp>
        <p:nvGrpSpPr>
          <p:cNvPr id="4" name="Group 3">
            <a:extLst>
              <a:ext uri="{FF2B5EF4-FFF2-40B4-BE49-F238E27FC236}">
                <a16:creationId xmlns:a16="http://schemas.microsoft.com/office/drawing/2014/main" id="{F55CBF0A-285C-617F-D60E-548803143ACD}"/>
              </a:ext>
            </a:extLst>
          </p:cNvPr>
          <p:cNvGrpSpPr/>
          <p:nvPr/>
        </p:nvGrpSpPr>
        <p:grpSpPr>
          <a:xfrm>
            <a:off x="838200" y="1632089"/>
            <a:ext cx="7470926" cy="717730"/>
            <a:chOff x="0" y="2059560"/>
            <a:chExt cx="10436112" cy="1216800"/>
          </a:xfrm>
        </p:grpSpPr>
        <p:sp>
          <p:nvSpPr>
            <p:cNvPr id="5" name="Rectangle: Rounded Corners 4">
              <a:extLst>
                <a:ext uri="{FF2B5EF4-FFF2-40B4-BE49-F238E27FC236}">
                  <a16:creationId xmlns:a16="http://schemas.microsoft.com/office/drawing/2014/main" id="{023A73E5-5833-7E1A-DC2C-C1E44BEEBDB4}"/>
                </a:ext>
              </a:extLst>
            </p:cNvPr>
            <p:cNvSpPr/>
            <p:nvPr/>
          </p:nvSpPr>
          <p:spPr>
            <a:xfrm>
              <a:off x="0" y="2059560"/>
              <a:ext cx="10436112" cy="121680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3EBB6A52-3CD0-D5A7-0F43-26FE5B2D7BA3}"/>
                </a:ext>
              </a:extLst>
            </p:cNvPr>
            <p:cNvSpPr txBox="1"/>
            <p:nvPr/>
          </p:nvSpPr>
          <p:spPr>
            <a:xfrm>
              <a:off x="59399" y="2118960"/>
              <a:ext cx="10317314"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b="0" i="0" u="none" strike="noStrike" kern="1200" baseline="0" dirty="0">
                  <a:latin typeface="LMRoman10-Regular"/>
                </a:rPr>
                <a:t>2. Do all the predictors help to explain Y , or is only a subset of the predictors useful?</a:t>
              </a:r>
              <a:endParaRPr lang="en-US" kern="1200" dirty="0"/>
            </a:p>
          </p:txBody>
        </p:sp>
      </p:grpSp>
      <p:pic>
        <p:nvPicPr>
          <p:cNvPr id="7" name="Picture 6" descr="Shape&#10;&#10;Description automatically generated with medium confidence">
            <a:extLst>
              <a:ext uri="{FF2B5EF4-FFF2-40B4-BE49-F238E27FC236}">
                <a16:creationId xmlns:a16="http://schemas.microsoft.com/office/drawing/2014/main" id="{FFBA52EB-85BD-C328-36A0-167C06B24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8869E720-6755-CD3B-229C-C3079F109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304" y="4899911"/>
            <a:ext cx="3337575" cy="1766951"/>
          </a:xfrm>
          <a:prstGeom prst="rect">
            <a:avLst/>
          </a:prstGeom>
        </p:spPr>
      </p:pic>
      <p:pic>
        <p:nvPicPr>
          <p:cNvPr id="15" name="Content Placeholder 5" descr="Text, letter&#10;&#10;Description automatically generated">
            <a:extLst>
              <a:ext uri="{FF2B5EF4-FFF2-40B4-BE49-F238E27FC236}">
                <a16:creationId xmlns:a16="http://schemas.microsoft.com/office/drawing/2014/main" id="{D1D040C2-D94A-6582-D321-8732BA094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400" y="3084231"/>
            <a:ext cx="5363391" cy="176695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0962BC-7DED-EBAA-ADC3-2A9751940B95}"/>
                  </a:ext>
                </a:extLst>
              </p:cNvPr>
              <p:cNvSpPr txBox="1"/>
              <p:nvPr/>
            </p:nvSpPr>
            <p:spPr>
              <a:xfrm>
                <a:off x="6096000" y="3438578"/>
                <a:ext cx="5293180" cy="579005"/>
              </a:xfrm>
              <a:prstGeom prst="rect">
                <a:avLst/>
              </a:prstGeom>
              <a:noFill/>
            </p:spPr>
            <p:txBody>
              <a:bodyPr wrap="none" lIns="0" tIns="0" rIns="0" bIns="0" rtlCol="0">
                <a:spAutoFit/>
              </a:bodyPr>
              <a:lstStyle/>
              <a:p>
                <a:r>
                  <a:rPr lang="en-US" sz="2400" dirty="0"/>
                  <a:t>T</a:t>
                </a:r>
                <a14:m>
                  <m:oMath xmlns:m="http://schemas.openxmlformats.org/officeDocument/2006/math">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𝑆𝑎𝑚𝑝𝑙𝑒</m:t>
                        </m:r>
                        <m:r>
                          <a:rPr lang="en-CA" sz="2400" b="0" i="1" smtClean="0">
                            <a:latin typeface="Cambria Math" panose="02040503050406030204" pitchFamily="18" charset="0"/>
                          </a:rPr>
                          <m:t> </m:t>
                        </m:r>
                        <m:r>
                          <a:rPr lang="en-CA" sz="2400" b="0" i="1" smtClean="0">
                            <a:latin typeface="Cambria Math" panose="02040503050406030204" pitchFamily="18" charset="0"/>
                          </a:rPr>
                          <m:t>𝑠𝑡𝑎𝑡𝑖𝑠𝑡𝑖𝑐</m:t>
                        </m:r>
                        <m:r>
                          <a:rPr lang="en-CA" sz="2400" b="0" i="1" smtClean="0">
                            <a:latin typeface="Cambria Math" panose="02040503050406030204" pitchFamily="18" charset="0"/>
                          </a:rPr>
                          <m:t> −</m:t>
                        </m:r>
                        <m:r>
                          <a:rPr lang="en-US" sz="2400" b="0" i="1" smtClean="0">
                            <a:latin typeface="Cambria Math" panose="02040503050406030204" pitchFamily="18" charset="0"/>
                          </a:rPr>
                          <m:t>𝑎𝑠𝑠𝑢𝑚𝑒</m:t>
                        </m:r>
                        <m:r>
                          <a:rPr lang="en-US" sz="2400" b="0" i="1" smtClean="0">
                            <a:latin typeface="Cambria Math" panose="02040503050406030204" pitchFamily="18" charset="0"/>
                          </a:rPr>
                          <m:t> </m:t>
                        </m:r>
                        <m:r>
                          <a:rPr lang="en-US" sz="2400" b="0" i="1" smtClean="0">
                            <a:latin typeface="Cambria Math" panose="02040503050406030204" pitchFamily="18" charset="0"/>
                          </a:rPr>
                          <m:t>𝑝𝑜𝑝𝑢𝑙𝑎𝑡𝑖𝑜𝑛</m:t>
                        </m:r>
                        <m:r>
                          <a:rPr lang="en-US" sz="2400" b="0" i="1" smtClean="0">
                            <a:latin typeface="Cambria Math" panose="02040503050406030204" pitchFamily="18" charset="0"/>
                          </a:rPr>
                          <m:t> </m:t>
                        </m:r>
                        <m:r>
                          <a:rPr lang="en-US" sz="2400" b="0" i="1" smtClean="0">
                            <a:latin typeface="Cambria Math" panose="02040503050406030204" pitchFamily="18" charset="0"/>
                          </a:rPr>
                          <m:t>𝑚𝑒𝑎𝑛</m:t>
                        </m:r>
                      </m:num>
                      <m:den>
                        <m:r>
                          <a:rPr lang="en-CA" sz="2400" b="0" i="1" smtClean="0">
                            <a:latin typeface="Cambria Math" panose="02040503050406030204" pitchFamily="18" charset="0"/>
                          </a:rPr>
                          <m:t>𝑒𝑠𝑡𝑖𝑚𝑎𝑡𝑒𝑑</m:t>
                        </m:r>
                        <m:r>
                          <a:rPr lang="en-CA" sz="2400" b="0" i="1" smtClean="0">
                            <a:latin typeface="Cambria Math" panose="02040503050406030204" pitchFamily="18" charset="0"/>
                          </a:rPr>
                          <m:t> </m:t>
                        </m:r>
                        <m:r>
                          <a:rPr lang="en-CA" sz="2400" b="0" i="1" smtClean="0">
                            <a:latin typeface="Cambria Math" panose="02040503050406030204" pitchFamily="18" charset="0"/>
                          </a:rPr>
                          <m:t>𝑠𝑡𝑎𝑛𝑑𝑎𝑟𝑑</m:t>
                        </m:r>
                        <m:r>
                          <a:rPr lang="en-CA" sz="2400" b="0" i="1" smtClean="0">
                            <a:latin typeface="Cambria Math" panose="02040503050406030204" pitchFamily="18" charset="0"/>
                          </a:rPr>
                          <m:t> </m:t>
                        </m:r>
                        <m:r>
                          <a:rPr lang="en-CA" sz="2400" b="0" i="1" smtClean="0">
                            <a:latin typeface="Cambria Math" panose="02040503050406030204" pitchFamily="18" charset="0"/>
                          </a:rPr>
                          <m:t>𝑒𝑟𝑟𝑜𝑟</m:t>
                        </m:r>
                        <m:r>
                          <a:rPr lang="en-CA" sz="2400" b="0" i="1" smtClean="0">
                            <a:latin typeface="Cambria Math" panose="02040503050406030204" pitchFamily="18" charset="0"/>
                          </a:rPr>
                          <m:t> </m:t>
                        </m:r>
                        <m:r>
                          <a:rPr lang="en-CA" sz="2400" b="0" i="1" smtClean="0">
                            <a:latin typeface="Cambria Math" panose="02040503050406030204" pitchFamily="18" charset="0"/>
                          </a:rPr>
                          <m:t>𝑜𝑓</m:t>
                        </m:r>
                        <m:r>
                          <a:rPr lang="en-CA" sz="2400" b="0" i="1" smtClean="0">
                            <a:latin typeface="Cambria Math" panose="02040503050406030204" pitchFamily="18" charset="0"/>
                          </a:rPr>
                          <m:t> </m:t>
                        </m:r>
                        <m:r>
                          <a:rPr lang="en-CA" sz="2400" b="0" i="1" smtClean="0">
                            <a:latin typeface="Cambria Math" panose="02040503050406030204" pitchFamily="18" charset="0"/>
                          </a:rPr>
                          <m:t>𝑠𝑡𝑎𝑡𝑖𝑠𝑡𝑖𝑐</m:t>
                        </m:r>
                      </m:den>
                    </m:f>
                  </m:oMath>
                </a14:m>
                <a:endParaRPr lang="en-US" sz="2400" dirty="0"/>
              </a:p>
            </p:txBody>
          </p:sp>
        </mc:Choice>
        <mc:Fallback xmlns="">
          <p:sp>
            <p:nvSpPr>
              <p:cNvPr id="16" name="TextBox 15">
                <a:extLst>
                  <a:ext uri="{FF2B5EF4-FFF2-40B4-BE49-F238E27FC236}">
                    <a16:creationId xmlns:a16="http://schemas.microsoft.com/office/drawing/2014/main" id="{390962BC-7DED-EBAA-ADC3-2A9751940B95}"/>
                  </a:ext>
                </a:extLst>
              </p:cNvPr>
              <p:cNvSpPr txBox="1">
                <a:spLocks noRot="1" noChangeAspect="1" noMove="1" noResize="1" noEditPoints="1" noAdjustHandles="1" noChangeArrowheads="1" noChangeShapeType="1" noTextEdit="1"/>
              </p:cNvSpPr>
              <p:nvPr/>
            </p:nvSpPr>
            <p:spPr>
              <a:xfrm>
                <a:off x="6096000" y="3438578"/>
                <a:ext cx="5293180" cy="579005"/>
              </a:xfrm>
              <a:prstGeom prst="rect">
                <a:avLst/>
              </a:prstGeom>
              <a:blipFill>
                <a:blip r:embed="rId5"/>
                <a:stretch>
                  <a:fillRect l="-3456" b="-1157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A6853449-4D03-E864-3421-D50C460D9802}"/>
              </a:ext>
            </a:extLst>
          </p:cNvPr>
          <p:cNvSpPr>
            <a:spLocks noGrp="1"/>
          </p:cNvSpPr>
          <p:nvPr>
            <p:ph type="sldNum" sz="quarter" idx="12"/>
          </p:nvPr>
        </p:nvSpPr>
        <p:spPr/>
        <p:txBody>
          <a:bodyPr/>
          <a:lstStyle/>
          <a:p>
            <a:fld id="{998FC6E2-3800-4EB0-A18D-3856D6660061}" type="slidenum">
              <a:rPr lang="en-US" smtClean="0"/>
              <a:t>30</a:t>
            </a:fld>
            <a:endParaRPr lang="en-US"/>
          </a:p>
        </p:txBody>
      </p:sp>
    </p:spTree>
    <p:extLst>
      <p:ext uri="{BB962C8B-B14F-4D97-AF65-F5344CB8AC3E}">
        <p14:creationId xmlns:p14="http://schemas.microsoft.com/office/powerpoint/2010/main" val="228464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5940F-B43B-CFE0-BDBE-28AAA995CF12}"/>
              </a:ext>
            </a:extLst>
          </p:cNvPr>
          <p:cNvSpPr>
            <a:spLocks noGrp="1"/>
          </p:cNvSpPr>
          <p:nvPr>
            <p:ph type="title"/>
          </p:nvPr>
        </p:nvSpPr>
        <p:spPr/>
        <p:txBody>
          <a:bodyPr/>
          <a:lstStyle/>
          <a:p>
            <a:r>
              <a:rPr lang="en-US" dirty="0"/>
              <a:t>Evaluating effect of subset of predictors</a:t>
            </a:r>
          </a:p>
        </p:txBody>
      </p:sp>
      <p:pic>
        <p:nvPicPr>
          <p:cNvPr id="1026" name="Picture 2" descr="self study - Statistic T-Test &amp; T-table - Cross Validated">
            <a:extLst>
              <a:ext uri="{FF2B5EF4-FFF2-40B4-BE49-F238E27FC236}">
                <a16:creationId xmlns:a16="http://schemas.microsoft.com/office/drawing/2014/main" id="{9449BEA1-6D65-9C05-24F2-EE587AF3E1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6135"/>
            <a:ext cx="621699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B13E08-E5EA-A7A0-753A-16C98CA45EF7}"/>
              </a:ext>
            </a:extLst>
          </p:cNvPr>
          <p:cNvSpPr txBox="1"/>
          <p:nvPr/>
        </p:nvSpPr>
        <p:spPr>
          <a:xfrm>
            <a:off x="7492397" y="6247847"/>
            <a:ext cx="3760321" cy="307777"/>
          </a:xfrm>
          <a:prstGeom prst="rect">
            <a:avLst/>
          </a:prstGeom>
          <a:noFill/>
        </p:spPr>
        <p:txBody>
          <a:bodyPr wrap="square">
            <a:spAutoFit/>
          </a:bodyPr>
          <a:lstStyle/>
          <a:p>
            <a:r>
              <a:rPr lang="en-US" sz="1400" dirty="0"/>
              <a:t>https://www.omnicalculator.com/statistics/t-test</a:t>
            </a:r>
          </a:p>
        </p:txBody>
      </p:sp>
      <p:pic>
        <p:nvPicPr>
          <p:cNvPr id="7" name="Picture 6">
            <a:extLst>
              <a:ext uri="{FF2B5EF4-FFF2-40B4-BE49-F238E27FC236}">
                <a16:creationId xmlns:a16="http://schemas.microsoft.com/office/drawing/2014/main" id="{93EE5DBB-63F4-CAD4-B423-CA354CEADA92}"/>
              </a:ext>
            </a:extLst>
          </p:cNvPr>
          <p:cNvPicPr>
            <a:picLocks noChangeAspect="1"/>
          </p:cNvPicPr>
          <p:nvPr/>
        </p:nvPicPr>
        <p:blipFill>
          <a:blip r:embed="rId3"/>
          <a:stretch>
            <a:fillRect/>
          </a:stretch>
        </p:blipFill>
        <p:spPr>
          <a:xfrm>
            <a:off x="7492397" y="1836135"/>
            <a:ext cx="3655890" cy="4351338"/>
          </a:xfrm>
          <a:prstGeom prst="rect">
            <a:avLst/>
          </a:prstGeom>
        </p:spPr>
      </p:pic>
      <p:sp>
        <p:nvSpPr>
          <p:cNvPr id="3" name="Slide Number Placeholder 2">
            <a:extLst>
              <a:ext uri="{FF2B5EF4-FFF2-40B4-BE49-F238E27FC236}">
                <a16:creationId xmlns:a16="http://schemas.microsoft.com/office/drawing/2014/main" id="{D2FFF9FF-F8A3-D2D0-E989-DA436523509F}"/>
              </a:ext>
            </a:extLst>
          </p:cNvPr>
          <p:cNvSpPr>
            <a:spLocks noGrp="1"/>
          </p:cNvSpPr>
          <p:nvPr>
            <p:ph type="sldNum" sz="quarter" idx="12"/>
          </p:nvPr>
        </p:nvSpPr>
        <p:spPr/>
        <p:txBody>
          <a:bodyPr/>
          <a:lstStyle/>
          <a:p>
            <a:fld id="{998FC6E2-3800-4EB0-A18D-3856D6660061}" type="slidenum">
              <a:rPr lang="en-US" smtClean="0"/>
              <a:t>31</a:t>
            </a:fld>
            <a:endParaRPr lang="en-US"/>
          </a:p>
        </p:txBody>
      </p:sp>
    </p:spTree>
    <p:extLst>
      <p:ext uri="{BB962C8B-B14F-4D97-AF65-F5344CB8AC3E}">
        <p14:creationId xmlns:p14="http://schemas.microsoft.com/office/powerpoint/2010/main" val="382817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EFE9-6C21-7601-8DEE-E71DBD4061EB}"/>
              </a:ext>
            </a:extLst>
          </p:cNvPr>
          <p:cNvSpPr>
            <a:spLocks noGrp="1"/>
          </p:cNvSpPr>
          <p:nvPr>
            <p:ph type="title"/>
          </p:nvPr>
        </p:nvSpPr>
        <p:spPr/>
        <p:txBody>
          <a:bodyPr/>
          <a:lstStyle/>
          <a:p>
            <a:r>
              <a:rPr lang="en-US" dirty="0"/>
              <a:t>Evaluating effect of subset of predictors</a:t>
            </a:r>
          </a:p>
        </p:txBody>
      </p:sp>
      <p:sp>
        <p:nvSpPr>
          <p:cNvPr id="3" name="Content Placeholder 2">
            <a:extLst>
              <a:ext uri="{FF2B5EF4-FFF2-40B4-BE49-F238E27FC236}">
                <a16:creationId xmlns:a16="http://schemas.microsoft.com/office/drawing/2014/main" id="{DAB8DDF3-40A1-9E5E-276E-B0317D3A91B5}"/>
              </a:ext>
            </a:extLst>
          </p:cNvPr>
          <p:cNvSpPr>
            <a:spLocks noGrp="1"/>
          </p:cNvSpPr>
          <p:nvPr>
            <p:ph idx="1"/>
          </p:nvPr>
        </p:nvSpPr>
        <p:spPr>
          <a:xfrm>
            <a:off x="838200" y="2584174"/>
            <a:ext cx="10515600" cy="3592789"/>
          </a:xfrm>
        </p:spPr>
        <p:txBody>
          <a:bodyPr>
            <a:normAutofit/>
          </a:bodyPr>
          <a:lstStyle/>
          <a:p>
            <a:r>
              <a:rPr lang="en-US" sz="1800" dirty="0">
                <a:solidFill>
                  <a:schemeClr val="accent1"/>
                </a:solidFill>
              </a:rPr>
              <a:t>Partial F-test, identify the usefulness of a subset of predictors </a:t>
            </a:r>
            <a:endParaRPr lang="en-US" sz="1800" b="0" i="0" u="none" strike="noStrike" baseline="0" dirty="0">
              <a:solidFill>
                <a:schemeClr val="accent1"/>
              </a:solidFill>
            </a:endParaRPr>
          </a:p>
          <a:p>
            <a:endParaRPr lang="en-US" sz="1800" dirty="0"/>
          </a:p>
        </p:txBody>
      </p:sp>
      <p:grpSp>
        <p:nvGrpSpPr>
          <p:cNvPr id="4" name="Group 3">
            <a:extLst>
              <a:ext uri="{FF2B5EF4-FFF2-40B4-BE49-F238E27FC236}">
                <a16:creationId xmlns:a16="http://schemas.microsoft.com/office/drawing/2014/main" id="{F55CBF0A-285C-617F-D60E-548803143ACD}"/>
              </a:ext>
            </a:extLst>
          </p:cNvPr>
          <p:cNvGrpSpPr/>
          <p:nvPr/>
        </p:nvGrpSpPr>
        <p:grpSpPr>
          <a:xfrm>
            <a:off x="838200" y="1632089"/>
            <a:ext cx="7470926" cy="717730"/>
            <a:chOff x="0" y="2059560"/>
            <a:chExt cx="10436112" cy="1216800"/>
          </a:xfrm>
        </p:grpSpPr>
        <p:sp>
          <p:nvSpPr>
            <p:cNvPr id="5" name="Rectangle: Rounded Corners 4">
              <a:extLst>
                <a:ext uri="{FF2B5EF4-FFF2-40B4-BE49-F238E27FC236}">
                  <a16:creationId xmlns:a16="http://schemas.microsoft.com/office/drawing/2014/main" id="{023A73E5-5833-7E1A-DC2C-C1E44BEEBDB4}"/>
                </a:ext>
              </a:extLst>
            </p:cNvPr>
            <p:cNvSpPr/>
            <p:nvPr/>
          </p:nvSpPr>
          <p:spPr>
            <a:xfrm>
              <a:off x="0" y="2059560"/>
              <a:ext cx="10436112" cy="121680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3EBB6A52-3CD0-D5A7-0F43-26FE5B2D7BA3}"/>
                </a:ext>
              </a:extLst>
            </p:cNvPr>
            <p:cNvSpPr txBox="1"/>
            <p:nvPr/>
          </p:nvSpPr>
          <p:spPr>
            <a:xfrm>
              <a:off x="59399" y="2118960"/>
              <a:ext cx="10317314"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b="0" i="0" u="none" strike="noStrike" kern="1200" baseline="0" dirty="0">
                  <a:latin typeface="LMRoman10-Regular"/>
                </a:rPr>
                <a:t>2. Do all the predictors help to explain Y , or is only a subset of the predictors useful?</a:t>
              </a:r>
              <a:endParaRPr lang="en-US" kern="1200" dirty="0"/>
            </a:p>
          </p:txBody>
        </p:sp>
      </p:grpSp>
      <p:pic>
        <p:nvPicPr>
          <p:cNvPr id="8" name="Picture 7">
            <a:extLst>
              <a:ext uri="{FF2B5EF4-FFF2-40B4-BE49-F238E27FC236}">
                <a16:creationId xmlns:a16="http://schemas.microsoft.com/office/drawing/2014/main" id="{F0B26393-0D8A-DACC-9618-3D0E6AA61353}"/>
              </a:ext>
            </a:extLst>
          </p:cNvPr>
          <p:cNvPicPr>
            <a:picLocks noChangeAspect="1"/>
          </p:cNvPicPr>
          <p:nvPr/>
        </p:nvPicPr>
        <p:blipFill rotWithShape="1">
          <a:blip r:embed="rId2"/>
          <a:srcRect b="21231"/>
          <a:stretch/>
        </p:blipFill>
        <p:spPr>
          <a:xfrm>
            <a:off x="1083364" y="3106255"/>
            <a:ext cx="7796708" cy="3386620"/>
          </a:xfrm>
          <a:prstGeom prst="rect">
            <a:avLst/>
          </a:prstGeom>
        </p:spPr>
      </p:pic>
      <p:pic>
        <p:nvPicPr>
          <p:cNvPr id="10" name="Picture 9">
            <a:extLst>
              <a:ext uri="{FF2B5EF4-FFF2-40B4-BE49-F238E27FC236}">
                <a16:creationId xmlns:a16="http://schemas.microsoft.com/office/drawing/2014/main" id="{ECFC2BB2-60C4-8E71-A794-D65051BCA673}"/>
              </a:ext>
            </a:extLst>
          </p:cNvPr>
          <p:cNvPicPr>
            <a:picLocks noChangeAspect="1"/>
          </p:cNvPicPr>
          <p:nvPr/>
        </p:nvPicPr>
        <p:blipFill>
          <a:blip r:embed="rId3"/>
          <a:stretch>
            <a:fillRect/>
          </a:stretch>
        </p:blipFill>
        <p:spPr>
          <a:xfrm>
            <a:off x="8741196" y="2449582"/>
            <a:ext cx="3176935" cy="1068869"/>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FFBA52EB-85BD-C328-36A0-167C06B246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9" name="Slide Number Placeholder 8">
            <a:extLst>
              <a:ext uri="{FF2B5EF4-FFF2-40B4-BE49-F238E27FC236}">
                <a16:creationId xmlns:a16="http://schemas.microsoft.com/office/drawing/2014/main" id="{5A2CDF38-EA44-585B-87E9-CF0FC7F3520C}"/>
              </a:ext>
            </a:extLst>
          </p:cNvPr>
          <p:cNvSpPr>
            <a:spLocks noGrp="1"/>
          </p:cNvSpPr>
          <p:nvPr>
            <p:ph type="sldNum" sz="quarter" idx="12"/>
          </p:nvPr>
        </p:nvSpPr>
        <p:spPr/>
        <p:txBody>
          <a:bodyPr/>
          <a:lstStyle/>
          <a:p>
            <a:fld id="{998FC6E2-3800-4EB0-A18D-3856D6660061}" type="slidenum">
              <a:rPr lang="en-US" smtClean="0"/>
              <a:t>32</a:t>
            </a:fld>
            <a:endParaRPr lang="en-US"/>
          </a:p>
        </p:txBody>
      </p:sp>
    </p:spTree>
    <p:extLst>
      <p:ext uri="{BB962C8B-B14F-4D97-AF65-F5344CB8AC3E}">
        <p14:creationId xmlns:p14="http://schemas.microsoft.com/office/powerpoint/2010/main" val="5247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77AF-7171-9EE8-A461-6CB3E79EDA00}"/>
              </a:ext>
            </a:extLst>
          </p:cNvPr>
          <p:cNvSpPr>
            <a:spLocks noGrp="1"/>
          </p:cNvSpPr>
          <p:nvPr>
            <p:ph type="title"/>
          </p:nvPr>
        </p:nvSpPr>
        <p:spPr/>
        <p:txBody>
          <a:bodyPr/>
          <a:lstStyle/>
          <a:p>
            <a:r>
              <a:rPr lang="en-US" dirty="0"/>
              <a:t>Evaluating effect of subset of predictors</a:t>
            </a:r>
          </a:p>
        </p:txBody>
      </p:sp>
      <p:pic>
        <p:nvPicPr>
          <p:cNvPr id="5" name="Content Placeholder 4">
            <a:extLst>
              <a:ext uri="{FF2B5EF4-FFF2-40B4-BE49-F238E27FC236}">
                <a16:creationId xmlns:a16="http://schemas.microsoft.com/office/drawing/2014/main" id="{FDCD9A5E-CD53-B3A9-06AB-ABECEC368301}"/>
              </a:ext>
            </a:extLst>
          </p:cNvPr>
          <p:cNvPicPr>
            <a:picLocks noGrp="1" noChangeAspect="1"/>
          </p:cNvPicPr>
          <p:nvPr>
            <p:ph idx="1"/>
          </p:nvPr>
        </p:nvPicPr>
        <p:blipFill>
          <a:blip r:embed="rId2"/>
          <a:stretch>
            <a:fillRect/>
          </a:stretch>
        </p:blipFill>
        <p:spPr>
          <a:xfrm>
            <a:off x="992654" y="1690688"/>
            <a:ext cx="7028224" cy="1673804"/>
          </a:xfrm>
        </p:spPr>
      </p:pic>
      <p:sp>
        <p:nvSpPr>
          <p:cNvPr id="7" name="TextBox 6">
            <a:extLst>
              <a:ext uri="{FF2B5EF4-FFF2-40B4-BE49-F238E27FC236}">
                <a16:creationId xmlns:a16="http://schemas.microsoft.com/office/drawing/2014/main" id="{5B5C5043-AB71-979C-D4DC-25BF264F0D56}"/>
              </a:ext>
            </a:extLst>
          </p:cNvPr>
          <p:cNvSpPr txBox="1"/>
          <p:nvPr/>
        </p:nvSpPr>
        <p:spPr>
          <a:xfrm>
            <a:off x="6579705" y="3016251"/>
            <a:ext cx="5443331" cy="2862322"/>
          </a:xfrm>
          <a:prstGeom prst="rect">
            <a:avLst/>
          </a:prstGeom>
          <a:noFill/>
        </p:spPr>
        <p:txBody>
          <a:bodyPr wrap="square">
            <a:spAutoFit/>
          </a:bodyPr>
          <a:lstStyle/>
          <a:p>
            <a:pPr marL="285750" indent="-285750" algn="l">
              <a:buFont typeface="Arial" panose="020B0604020202020204" pitchFamily="34" charset="0"/>
              <a:buChar char="•"/>
            </a:pPr>
            <a:r>
              <a:rPr lang="en-US" dirty="0"/>
              <a:t>W</a:t>
            </a:r>
            <a:r>
              <a:rPr lang="en-US" sz="1800" b="0" i="0" u="none" strike="noStrike" baseline="0" dirty="0"/>
              <a:t>ith df=1,196 (p-value=0.8599 &gt; </a:t>
            </a:r>
            <a:r>
              <a:rPr lang="en-US" sz="1800" b="0" i="1" u="none" strike="noStrike" baseline="0" dirty="0"/>
              <a:t>α </a:t>
            </a:r>
            <a:r>
              <a:rPr lang="en-US" sz="1800" b="0" i="0" u="none" strike="noStrike" baseline="0" dirty="0"/>
              <a:t>= 0</a:t>
            </a:r>
            <a:r>
              <a:rPr lang="en-US" sz="1800" b="0" i="1" u="none" strike="noStrike" baseline="0" dirty="0"/>
              <a:t>.</a:t>
            </a:r>
            <a:r>
              <a:rPr lang="en-US" sz="1800" b="0" i="0" u="none" strike="noStrike" baseline="0" dirty="0"/>
              <a:t>05 ), indicating that we should clearly not to reject the null hypothesis which mean that we can definitely drop the variable newspaper off the model.</a:t>
            </a:r>
          </a:p>
          <a:p>
            <a:pPr marL="285750" indent="-285750" algn="l">
              <a:buFont typeface="Arial" panose="020B0604020202020204" pitchFamily="34" charset="0"/>
              <a:buChar char="•"/>
            </a:pPr>
            <a:r>
              <a:rPr lang="en-US" sz="1800" b="0" i="0" u="none" strike="noStrike" baseline="0" dirty="0"/>
              <a:t>At this point, from the initial estimated regression model is </a:t>
            </a:r>
            <a:r>
              <a:rPr lang="en-US" i="1" dirty="0"/>
              <a:t>Sales</a:t>
            </a:r>
            <a:r>
              <a:rPr lang="en-US" sz="1800" b="0" i="1" u="none" strike="noStrike" baseline="0" dirty="0"/>
              <a:t> </a:t>
            </a:r>
            <a:r>
              <a:rPr lang="en-US" sz="1800" b="0" i="0" u="none" strike="noStrike" baseline="0" dirty="0"/>
              <a:t>= 2</a:t>
            </a:r>
            <a:r>
              <a:rPr lang="en-US" sz="1800" b="0" i="1" u="none" strike="noStrike" baseline="0" dirty="0"/>
              <a:t>.</a:t>
            </a:r>
            <a:r>
              <a:rPr lang="en-US" sz="1800" b="0" i="0" u="none" strike="noStrike" baseline="0" dirty="0"/>
              <a:t>939 + 0</a:t>
            </a:r>
            <a:r>
              <a:rPr lang="en-US" sz="1800" b="0" i="1" u="none" strike="noStrike" baseline="0" dirty="0"/>
              <a:t>.</a:t>
            </a:r>
            <a:r>
              <a:rPr lang="en-US" sz="1800" b="0" i="0" u="none" strike="noStrike" baseline="0" dirty="0"/>
              <a:t>046</a:t>
            </a:r>
            <a:r>
              <a:rPr lang="en-US" sz="1800" b="0" i="1" u="none" strike="noStrike" baseline="0" dirty="0"/>
              <a:t>tv </a:t>
            </a:r>
            <a:r>
              <a:rPr lang="en-US" sz="1800" b="0" i="0" u="none" strike="noStrike" baseline="0" dirty="0"/>
              <a:t>+ 0</a:t>
            </a:r>
            <a:r>
              <a:rPr lang="en-US" sz="1800" b="0" i="1" u="none" strike="noStrike" baseline="0" dirty="0"/>
              <a:t>.</a:t>
            </a:r>
            <a:r>
              <a:rPr lang="en-US" sz="1800" b="0" i="0" u="none" strike="noStrike" baseline="0" dirty="0"/>
              <a:t>189</a:t>
            </a:r>
            <a:r>
              <a:rPr lang="en-US" sz="1800" b="0" i="1" u="none" strike="noStrike" baseline="0" dirty="0"/>
              <a:t>radio </a:t>
            </a:r>
            <a:r>
              <a:rPr lang="en-US" sz="1800" b="0" i="0" u="none" strike="noStrike" baseline="0" dirty="0"/>
              <a:t>− 0</a:t>
            </a:r>
            <a:r>
              <a:rPr lang="en-US" sz="1800" b="0" i="1" u="none" strike="noStrike" baseline="0" dirty="0"/>
              <a:t>.</a:t>
            </a:r>
            <a:r>
              <a:rPr lang="en-US" sz="1800" b="0" i="0" u="none" strike="noStrike" baseline="0" dirty="0"/>
              <a:t>001</a:t>
            </a:r>
            <a:r>
              <a:rPr lang="en-US" sz="1800" b="0" i="1" u="none" strike="noStrike" baseline="0" dirty="0"/>
              <a:t>newspaper</a:t>
            </a:r>
          </a:p>
          <a:p>
            <a:pPr marL="285750" indent="-285750" algn="l">
              <a:buFont typeface="Arial" panose="020B0604020202020204" pitchFamily="34" charset="0"/>
              <a:buChar char="•"/>
            </a:pPr>
            <a:r>
              <a:rPr lang="en-US" sz="1800" b="0" i="0" u="none" strike="noStrike" baseline="0" dirty="0"/>
              <a:t>After checking individual coefficients test, the final regression model is </a:t>
            </a:r>
            <a:r>
              <a:rPr lang="en-US" i="1" dirty="0"/>
              <a:t>Sales </a:t>
            </a:r>
            <a:r>
              <a:rPr lang="en-US" sz="1800" b="0" i="0" u="none" strike="noStrike" baseline="0" dirty="0"/>
              <a:t>= 2</a:t>
            </a:r>
            <a:r>
              <a:rPr lang="en-US" sz="1800" b="0" i="1" u="none" strike="noStrike" baseline="0" dirty="0"/>
              <a:t>.</a:t>
            </a:r>
            <a:r>
              <a:rPr lang="en-US" sz="1800" b="0" i="0" u="none" strike="noStrike" baseline="0" dirty="0"/>
              <a:t>92110 + 0</a:t>
            </a:r>
            <a:r>
              <a:rPr lang="en-US" sz="1800" b="0" i="1" u="none" strike="noStrike" baseline="0" dirty="0"/>
              <a:t>.</a:t>
            </a:r>
            <a:r>
              <a:rPr lang="en-US" sz="1800" b="0" i="0" u="none" strike="noStrike" baseline="0" dirty="0"/>
              <a:t>04575</a:t>
            </a:r>
            <a:r>
              <a:rPr lang="en-US" sz="1800" b="0" i="1" u="none" strike="noStrike" baseline="0" dirty="0"/>
              <a:t>tv </a:t>
            </a:r>
            <a:r>
              <a:rPr lang="en-US" sz="1800" b="0" i="0" u="none" strike="noStrike" baseline="0" dirty="0"/>
              <a:t>+ 0</a:t>
            </a:r>
            <a:r>
              <a:rPr lang="en-US" sz="1800" b="0" i="1" u="none" strike="noStrike" baseline="0" dirty="0"/>
              <a:t>.</a:t>
            </a:r>
            <a:r>
              <a:rPr lang="en-US" sz="1800" b="0" i="0" u="none" strike="noStrike" baseline="0" dirty="0"/>
              <a:t>18799</a:t>
            </a:r>
            <a:r>
              <a:rPr lang="en-US" sz="1800" b="0" i="1" u="none" strike="noStrike" baseline="0" dirty="0"/>
              <a:t>radio</a:t>
            </a:r>
            <a:endParaRPr lang="en-US" dirty="0"/>
          </a:p>
        </p:txBody>
      </p:sp>
      <p:graphicFrame>
        <p:nvGraphicFramePr>
          <p:cNvPr id="8" name="Table 12">
            <a:extLst>
              <a:ext uri="{FF2B5EF4-FFF2-40B4-BE49-F238E27FC236}">
                <a16:creationId xmlns:a16="http://schemas.microsoft.com/office/drawing/2014/main" id="{4E3D7EC7-7704-C4F7-91EB-88096AEACB15}"/>
              </a:ext>
            </a:extLst>
          </p:cNvPr>
          <p:cNvGraphicFramePr>
            <a:graphicFrameLocks noGrp="1"/>
          </p:cNvGraphicFramePr>
          <p:nvPr>
            <p:extLst>
              <p:ext uri="{D42A27DB-BD31-4B8C-83A1-F6EECF244321}">
                <p14:modId xmlns:p14="http://schemas.microsoft.com/office/powerpoint/2010/main" val="1270603053"/>
              </p:ext>
            </p:extLst>
          </p:nvPr>
        </p:nvGraphicFramePr>
        <p:xfrm>
          <a:off x="838201" y="4098473"/>
          <a:ext cx="5443331" cy="1752600"/>
        </p:xfrm>
        <a:graphic>
          <a:graphicData uri="http://schemas.openxmlformats.org/drawingml/2006/table">
            <a:tbl>
              <a:tblPr firstRow="1" bandRow="1">
                <a:tableStyleId>{3B4B98B0-60AC-42C2-AFA5-B58CD77FA1E5}</a:tableStyleId>
              </a:tblPr>
              <a:tblGrid>
                <a:gridCol w="1258956">
                  <a:extLst>
                    <a:ext uri="{9D8B030D-6E8A-4147-A177-3AD203B41FA5}">
                      <a16:colId xmlns:a16="http://schemas.microsoft.com/office/drawing/2014/main" val="2820165824"/>
                    </a:ext>
                  </a:extLst>
                </a:gridCol>
                <a:gridCol w="606286">
                  <a:extLst>
                    <a:ext uri="{9D8B030D-6E8A-4147-A177-3AD203B41FA5}">
                      <a16:colId xmlns:a16="http://schemas.microsoft.com/office/drawing/2014/main" val="1596334171"/>
                    </a:ext>
                  </a:extLst>
                </a:gridCol>
                <a:gridCol w="1123122">
                  <a:extLst>
                    <a:ext uri="{9D8B030D-6E8A-4147-A177-3AD203B41FA5}">
                      <a16:colId xmlns:a16="http://schemas.microsoft.com/office/drawing/2014/main" val="3857263367"/>
                    </a:ext>
                  </a:extLst>
                </a:gridCol>
                <a:gridCol w="1152939">
                  <a:extLst>
                    <a:ext uri="{9D8B030D-6E8A-4147-A177-3AD203B41FA5}">
                      <a16:colId xmlns:a16="http://schemas.microsoft.com/office/drawing/2014/main" val="1028125859"/>
                    </a:ext>
                  </a:extLst>
                </a:gridCol>
                <a:gridCol w="1302028">
                  <a:extLst>
                    <a:ext uri="{9D8B030D-6E8A-4147-A177-3AD203B41FA5}">
                      <a16:colId xmlns:a16="http://schemas.microsoft.com/office/drawing/2014/main" val="1093390710"/>
                    </a:ext>
                  </a:extLst>
                </a:gridCol>
              </a:tblGrid>
              <a:tr h="370840">
                <a:tc>
                  <a:txBody>
                    <a:bodyPr/>
                    <a:lstStyle/>
                    <a:p>
                      <a:r>
                        <a:rPr lang="en-US" dirty="0"/>
                        <a:t>Source of Variation</a:t>
                      </a:r>
                    </a:p>
                  </a:txBody>
                  <a:tcPr/>
                </a:tc>
                <a:tc>
                  <a:txBody>
                    <a:bodyPr/>
                    <a:lstStyle/>
                    <a:p>
                      <a:r>
                        <a:rPr lang="en-US" dirty="0"/>
                        <a:t>DF</a:t>
                      </a:r>
                    </a:p>
                  </a:txBody>
                  <a:tcPr/>
                </a:tc>
                <a:tc>
                  <a:txBody>
                    <a:bodyPr/>
                    <a:lstStyle/>
                    <a:p>
                      <a:r>
                        <a:rPr lang="en-US" dirty="0"/>
                        <a:t>Sum of Squares</a:t>
                      </a:r>
                    </a:p>
                  </a:txBody>
                  <a:tcPr/>
                </a:tc>
                <a:tc>
                  <a:txBody>
                    <a:bodyPr/>
                    <a:lstStyle/>
                    <a:p>
                      <a:r>
                        <a:rPr lang="en-US" dirty="0"/>
                        <a:t>Mean Square</a:t>
                      </a:r>
                    </a:p>
                  </a:txBody>
                  <a:tcPr/>
                </a:tc>
                <a:tc>
                  <a:txBody>
                    <a:bodyPr/>
                    <a:lstStyle/>
                    <a:p>
                      <a:r>
                        <a:rPr lang="en-US" dirty="0"/>
                        <a:t>F-Statistic</a:t>
                      </a:r>
                    </a:p>
                  </a:txBody>
                  <a:tcPr/>
                </a:tc>
                <a:extLst>
                  <a:ext uri="{0D108BD9-81ED-4DB2-BD59-A6C34878D82A}">
                    <a16:rowId xmlns:a16="http://schemas.microsoft.com/office/drawing/2014/main" val="221515892"/>
                  </a:ext>
                </a:extLst>
              </a:tr>
              <a:tr h="370840">
                <a:tc>
                  <a:txBody>
                    <a:bodyPr/>
                    <a:lstStyle/>
                    <a:p>
                      <a:r>
                        <a:rPr lang="en-US" dirty="0"/>
                        <a:t>Regression</a:t>
                      </a:r>
                    </a:p>
                  </a:txBody>
                  <a:tcPr/>
                </a:tc>
                <a:tc>
                  <a:txBody>
                    <a:bodyPr/>
                    <a:lstStyle/>
                    <a:p>
                      <a:r>
                        <a:rPr lang="en-US" dirty="0"/>
                        <a:t>1</a:t>
                      </a:r>
                    </a:p>
                  </a:txBody>
                  <a:tcPr/>
                </a:tc>
                <a:tc>
                  <a:txBody>
                    <a:bodyPr/>
                    <a:lstStyle/>
                    <a:p>
                      <a:r>
                        <a:rPr lang="en-US" dirty="0"/>
                        <a:t>0.088717</a:t>
                      </a:r>
                    </a:p>
                  </a:txBody>
                  <a:tcPr/>
                </a:tc>
                <a:tc>
                  <a:txBody>
                    <a:bodyPr/>
                    <a:lstStyle/>
                    <a:p>
                      <a:r>
                        <a:rPr lang="en-US" dirty="0"/>
                        <a:t>0.088717</a:t>
                      </a:r>
                    </a:p>
                  </a:txBody>
                  <a:tcPr/>
                </a:tc>
                <a:tc>
                  <a:txBody>
                    <a:bodyPr/>
                    <a:lstStyle/>
                    <a:p>
                      <a:r>
                        <a:rPr lang="en-US" dirty="0"/>
                        <a:t>0.0312</a:t>
                      </a:r>
                    </a:p>
                  </a:txBody>
                  <a:tcPr/>
                </a:tc>
                <a:extLst>
                  <a:ext uri="{0D108BD9-81ED-4DB2-BD59-A6C34878D82A}">
                    <a16:rowId xmlns:a16="http://schemas.microsoft.com/office/drawing/2014/main" val="372260497"/>
                  </a:ext>
                </a:extLst>
              </a:tr>
              <a:tr h="370840">
                <a:tc>
                  <a:txBody>
                    <a:bodyPr/>
                    <a:lstStyle/>
                    <a:p>
                      <a:r>
                        <a:rPr lang="en-US" dirty="0"/>
                        <a:t>Residual</a:t>
                      </a:r>
                    </a:p>
                  </a:txBody>
                  <a:tcPr/>
                </a:tc>
                <a:tc>
                  <a:txBody>
                    <a:bodyPr/>
                    <a:lstStyle/>
                    <a:p>
                      <a:r>
                        <a:rPr lang="en-US" dirty="0"/>
                        <a:t>196</a:t>
                      </a:r>
                    </a:p>
                  </a:txBody>
                  <a:tcPr/>
                </a:tc>
                <a:tc>
                  <a:txBody>
                    <a:bodyPr/>
                    <a:lstStyle/>
                    <a:p>
                      <a:r>
                        <a:rPr lang="en-US" dirty="0"/>
                        <a:t>556.83</a:t>
                      </a:r>
                    </a:p>
                  </a:txBody>
                  <a:tcPr/>
                </a:tc>
                <a:tc>
                  <a:txBody>
                    <a:bodyPr/>
                    <a:lstStyle/>
                    <a:p>
                      <a:r>
                        <a:rPr lang="en-US" dirty="0"/>
                        <a:t>2.84081</a:t>
                      </a:r>
                    </a:p>
                  </a:txBody>
                  <a:tcPr/>
                </a:tc>
                <a:tc>
                  <a:txBody>
                    <a:bodyPr/>
                    <a:lstStyle/>
                    <a:p>
                      <a:endParaRPr lang="en-US" dirty="0"/>
                    </a:p>
                  </a:txBody>
                  <a:tcPr/>
                </a:tc>
                <a:extLst>
                  <a:ext uri="{0D108BD9-81ED-4DB2-BD59-A6C34878D82A}">
                    <a16:rowId xmlns:a16="http://schemas.microsoft.com/office/drawing/2014/main" val="3451234989"/>
                  </a:ext>
                </a:extLst>
              </a:tr>
              <a:tr h="370840">
                <a:tc>
                  <a:txBody>
                    <a:bodyPr/>
                    <a:lstStyle/>
                    <a:p>
                      <a:r>
                        <a:rPr lang="en-US" dirty="0"/>
                        <a:t>Total</a:t>
                      </a:r>
                    </a:p>
                  </a:txBody>
                  <a:tcPr/>
                </a:tc>
                <a:tc>
                  <a:txBody>
                    <a:bodyPr/>
                    <a:lstStyle/>
                    <a:p>
                      <a:r>
                        <a:rPr lang="en-US" dirty="0"/>
                        <a:t>197</a:t>
                      </a:r>
                    </a:p>
                  </a:txBody>
                  <a:tcPr/>
                </a:tc>
                <a:tc>
                  <a:txBody>
                    <a:bodyPr/>
                    <a:lstStyle/>
                    <a:p>
                      <a:r>
                        <a:rPr lang="en-US" dirty="0"/>
                        <a:t>556.91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00996216"/>
                  </a:ext>
                </a:extLst>
              </a:tr>
            </a:tbl>
          </a:graphicData>
        </a:graphic>
      </p:graphicFrame>
      <p:sp>
        <p:nvSpPr>
          <p:cNvPr id="9" name="TextBox 8">
            <a:extLst>
              <a:ext uri="{FF2B5EF4-FFF2-40B4-BE49-F238E27FC236}">
                <a16:creationId xmlns:a16="http://schemas.microsoft.com/office/drawing/2014/main" id="{125B4C44-5183-4467-FDA1-016034A8DA0B}"/>
              </a:ext>
            </a:extLst>
          </p:cNvPr>
          <p:cNvSpPr txBox="1"/>
          <p:nvPr/>
        </p:nvSpPr>
        <p:spPr>
          <a:xfrm>
            <a:off x="838200" y="3665503"/>
            <a:ext cx="3968202" cy="369332"/>
          </a:xfrm>
          <a:prstGeom prst="rect">
            <a:avLst/>
          </a:prstGeom>
          <a:noFill/>
        </p:spPr>
        <p:txBody>
          <a:bodyPr wrap="none" rtlCol="0">
            <a:spAutoFit/>
          </a:bodyPr>
          <a:lstStyle/>
          <a:p>
            <a:r>
              <a:rPr lang="en-US" dirty="0"/>
              <a:t>The ANOVA table for Advertising models</a:t>
            </a:r>
          </a:p>
        </p:txBody>
      </p:sp>
      <p:pic>
        <p:nvPicPr>
          <p:cNvPr id="3" name="Picture 2" descr="Shape&#10;&#10;Description automatically generated with medium confidence">
            <a:extLst>
              <a:ext uri="{FF2B5EF4-FFF2-40B4-BE49-F238E27FC236}">
                <a16:creationId xmlns:a16="http://schemas.microsoft.com/office/drawing/2014/main" id="{383A3AF1-DD10-D298-D9FA-9EA948DEB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A9766DC9-6628-BBFD-A90C-61506C8C7D16}"/>
              </a:ext>
            </a:extLst>
          </p:cNvPr>
          <p:cNvSpPr>
            <a:spLocks noGrp="1"/>
          </p:cNvSpPr>
          <p:nvPr>
            <p:ph type="sldNum" sz="quarter" idx="12"/>
          </p:nvPr>
        </p:nvSpPr>
        <p:spPr/>
        <p:txBody>
          <a:bodyPr/>
          <a:lstStyle/>
          <a:p>
            <a:fld id="{998FC6E2-3800-4EB0-A18D-3856D6660061}" type="slidenum">
              <a:rPr lang="en-US" smtClean="0"/>
              <a:t>33</a:t>
            </a:fld>
            <a:endParaRPr lang="en-US"/>
          </a:p>
        </p:txBody>
      </p:sp>
    </p:spTree>
    <p:extLst>
      <p:ext uri="{BB962C8B-B14F-4D97-AF65-F5344CB8AC3E}">
        <p14:creationId xmlns:p14="http://schemas.microsoft.com/office/powerpoint/2010/main" val="662173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6513788" y="365125"/>
            <a:ext cx="4840010" cy="1807305"/>
          </a:xfrm>
        </p:spPr>
        <p:txBody>
          <a:bodyPr>
            <a:normAutofit/>
          </a:bodyPr>
          <a:lstStyle/>
          <a:p>
            <a:r>
              <a:rPr lang="en-US" dirty="0"/>
              <a:t>In class Practice Problem 2</a:t>
            </a:r>
          </a:p>
        </p:txBody>
      </p:sp>
      <p:pic>
        <p:nvPicPr>
          <p:cNvPr id="5" name="Picture 4" descr="A midsection of a person holding a miniature house">
            <a:extLst>
              <a:ext uri="{FF2B5EF4-FFF2-40B4-BE49-F238E27FC236}">
                <a16:creationId xmlns:a16="http://schemas.microsoft.com/office/drawing/2014/main" id="{90645957-E3CA-4B0F-1A45-61FEB0940435}"/>
              </a:ext>
            </a:extLst>
          </p:cNvPr>
          <p:cNvPicPr>
            <a:picLocks noChangeAspect="1"/>
          </p:cNvPicPr>
          <p:nvPr/>
        </p:nvPicPr>
        <p:blipFill rotWithShape="1">
          <a:blip r:embed="rId2"/>
          <a:srcRect l="22741" r="2107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A606DBF-03D7-2B1D-4110-F5D725768FDD}"/>
              </a:ext>
            </a:extLst>
          </p:cNvPr>
          <p:cNvSpPr>
            <a:spLocks noGrp="1"/>
          </p:cNvSpPr>
          <p:nvPr>
            <p:ph idx="1"/>
          </p:nvPr>
        </p:nvSpPr>
        <p:spPr>
          <a:xfrm>
            <a:off x="6513788" y="2333297"/>
            <a:ext cx="4840010" cy="3843666"/>
          </a:xfrm>
        </p:spPr>
        <p:txBody>
          <a:bodyPr>
            <a:normAutofit/>
          </a:bodyPr>
          <a:lstStyle/>
          <a:p>
            <a:r>
              <a:rPr lang="en-US" sz="2000" b="0" i="0" u="none" strike="noStrike" baseline="0" dirty="0">
                <a:solidFill>
                  <a:srgbClr val="000000"/>
                </a:solidFill>
                <a:latin typeface="Calibri" panose="020F0502020204030204" pitchFamily="34" charset="0"/>
              </a:rPr>
              <a:t>Use the condominium data (condominium.csv)</a:t>
            </a:r>
          </a:p>
          <a:p>
            <a:r>
              <a:rPr lang="en-US" sz="2000" b="0" i="0" u="none" strike="noStrike" baseline="0" dirty="0">
                <a:solidFill>
                  <a:srgbClr val="000000"/>
                </a:solidFill>
                <a:latin typeface="Calibri" panose="020F0502020204030204" pitchFamily="34" charset="0"/>
              </a:rPr>
              <a:t>Use the method of Partial F test to fit the model. </a:t>
            </a:r>
          </a:p>
          <a:p>
            <a:r>
              <a:rPr lang="en-US" sz="2000" b="0" i="0" u="none" strike="noStrike" baseline="0" dirty="0">
                <a:solidFill>
                  <a:srgbClr val="000000"/>
                </a:solidFill>
                <a:latin typeface="Calibri" panose="020F0502020204030204" pitchFamily="34" charset="0"/>
              </a:rPr>
              <a:t>How many possible fitted models would you suggest for predictive purposes?</a:t>
            </a:r>
            <a:endParaRPr lang="en-US" sz="3200" dirty="0"/>
          </a:p>
          <a:p>
            <a:endParaRPr lang="en-US" sz="2000" b="0" i="0" u="none" strike="noStrike" baseline="0" dirty="0"/>
          </a:p>
        </p:txBody>
      </p:sp>
      <p:pic>
        <p:nvPicPr>
          <p:cNvPr id="4" name="Picture 3" descr="Shape&#10;&#10;Description automatically generated with medium confidence">
            <a:extLst>
              <a:ext uri="{FF2B5EF4-FFF2-40B4-BE49-F238E27FC236}">
                <a16:creationId xmlns:a16="http://schemas.microsoft.com/office/drawing/2014/main" id="{8476A151-7461-2918-EF62-CF9F7B4CB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E2FCCD70-2E02-0CA7-D361-A677D9D931EB}"/>
              </a:ext>
            </a:extLst>
          </p:cNvPr>
          <p:cNvSpPr>
            <a:spLocks noGrp="1"/>
          </p:cNvSpPr>
          <p:nvPr>
            <p:ph type="sldNum" sz="quarter" idx="12"/>
          </p:nvPr>
        </p:nvSpPr>
        <p:spPr/>
        <p:txBody>
          <a:bodyPr/>
          <a:lstStyle/>
          <a:p>
            <a:fld id="{998FC6E2-3800-4EB0-A18D-3856D6660061}" type="slidenum">
              <a:rPr lang="en-US" smtClean="0"/>
              <a:t>34</a:t>
            </a:fld>
            <a:endParaRPr lang="en-US"/>
          </a:p>
        </p:txBody>
      </p:sp>
    </p:spTree>
    <p:extLst>
      <p:ext uri="{BB962C8B-B14F-4D97-AF65-F5344CB8AC3E}">
        <p14:creationId xmlns:p14="http://schemas.microsoft.com/office/powerpoint/2010/main" val="433349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2</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3" name="Picture 2">
            <a:extLst>
              <a:ext uri="{FF2B5EF4-FFF2-40B4-BE49-F238E27FC236}">
                <a16:creationId xmlns:a16="http://schemas.microsoft.com/office/drawing/2014/main" id="{88389362-57EF-117C-B64C-698B660F7368}"/>
              </a:ext>
            </a:extLst>
          </p:cNvPr>
          <p:cNvPicPr>
            <a:picLocks noChangeAspect="1"/>
          </p:cNvPicPr>
          <p:nvPr/>
        </p:nvPicPr>
        <p:blipFill>
          <a:blip r:embed="rId5"/>
          <a:stretch>
            <a:fillRect/>
          </a:stretch>
        </p:blipFill>
        <p:spPr>
          <a:xfrm>
            <a:off x="4905374" y="2505435"/>
            <a:ext cx="7155948" cy="3815949"/>
          </a:xfrm>
          <a:prstGeom prst="rect">
            <a:avLst/>
          </a:prstGeom>
          <a:ln>
            <a:noFill/>
          </a:ln>
        </p:spPr>
      </p:pic>
      <p:sp>
        <p:nvSpPr>
          <p:cNvPr id="6" name="Slide Number Placeholder 5">
            <a:extLst>
              <a:ext uri="{FF2B5EF4-FFF2-40B4-BE49-F238E27FC236}">
                <a16:creationId xmlns:a16="http://schemas.microsoft.com/office/drawing/2014/main" id="{201B6644-FEDF-2924-9C0B-4D739DD1F5DD}"/>
              </a:ext>
            </a:extLst>
          </p:cNvPr>
          <p:cNvSpPr>
            <a:spLocks noGrp="1"/>
          </p:cNvSpPr>
          <p:nvPr>
            <p:ph type="sldNum" sz="quarter" idx="12"/>
          </p:nvPr>
        </p:nvSpPr>
        <p:spPr/>
        <p:txBody>
          <a:bodyPr/>
          <a:lstStyle/>
          <a:p>
            <a:fld id="{998FC6E2-3800-4EB0-A18D-3856D6660061}" type="slidenum">
              <a:rPr lang="en-US" smtClean="0"/>
              <a:t>35</a:t>
            </a:fld>
            <a:endParaRPr lang="en-US"/>
          </a:p>
        </p:txBody>
      </p:sp>
    </p:spTree>
    <p:extLst>
      <p:ext uri="{BB962C8B-B14F-4D97-AF65-F5344CB8AC3E}">
        <p14:creationId xmlns:p14="http://schemas.microsoft.com/office/powerpoint/2010/main" val="3856287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2</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Content Placeholder 4">
            <a:extLst>
              <a:ext uri="{FF2B5EF4-FFF2-40B4-BE49-F238E27FC236}">
                <a16:creationId xmlns:a16="http://schemas.microsoft.com/office/drawing/2014/main" id="{7B66C061-95D9-02B5-E6A6-DDA5FF9B521B}"/>
              </a:ext>
            </a:extLst>
          </p:cNvPr>
          <p:cNvPicPr>
            <a:picLocks noGrp="1" noChangeAspect="1"/>
          </p:cNvPicPr>
          <p:nvPr>
            <p:ph idx="1"/>
          </p:nvPr>
        </p:nvPicPr>
        <p:blipFill>
          <a:blip r:embed="rId5"/>
          <a:stretch>
            <a:fillRect/>
          </a:stretch>
        </p:blipFill>
        <p:spPr>
          <a:xfrm>
            <a:off x="1657878" y="3944423"/>
            <a:ext cx="5394528" cy="2794192"/>
          </a:xfrm>
        </p:spPr>
      </p:pic>
      <p:sp>
        <p:nvSpPr>
          <p:cNvPr id="9" name="TextBox 8">
            <a:extLst>
              <a:ext uri="{FF2B5EF4-FFF2-40B4-BE49-F238E27FC236}">
                <a16:creationId xmlns:a16="http://schemas.microsoft.com/office/drawing/2014/main" id="{B533A260-9FA1-B681-C497-61C0892765CD}"/>
              </a:ext>
            </a:extLst>
          </p:cNvPr>
          <p:cNvSpPr txBox="1"/>
          <p:nvPr/>
        </p:nvSpPr>
        <p:spPr>
          <a:xfrm>
            <a:off x="5903818" y="5187630"/>
            <a:ext cx="1169166" cy="307777"/>
          </a:xfrm>
          <a:prstGeom prst="rect">
            <a:avLst/>
          </a:prstGeom>
          <a:noFill/>
        </p:spPr>
        <p:txBody>
          <a:bodyPr wrap="none" rtlCol="0">
            <a:spAutoFit/>
          </a:bodyPr>
          <a:lstStyle/>
          <a:p>
            <a:r>
              <a:rPr lang="en-US" sz="1400" dirty="0"/>
              <a:t>&gt;&gt;Drop baths</a:t>
            </a:r>
          </a:p>
        </p:txBody>
      </p:sp>
      <p:sp>
        <p:nvSpPr>
          <p:cNvPr id="10" name="TextBox 9">
            <a:extLst>
              <a:ext uri="{FF2B5EF4-FFF2-40B4-BE49-F238E27FC236}">
                <a16:creationId xmlns:a16="http://schemas.microsoft.com/office/drawing/2014/main" id="{8CC81CC9-1CC3-5A4F-F6D1-66B6E164B54A}"/>
              </a:ext>
            </a:extLst>
          </p:cNvPr>
          <p:cNvSpPr txBox="1"/>
          <p:nvPr/>
        </p:nvSpPr>
        <p:spPr>
          <a:xfrm>
            <a:off x="5736111" y="6492875"/>
            <a:ext cx="1504579" cy="307777"/>
          </a:xfrm>
          <a:prstGeom prst="rect">
            <a:avLst/>
          </a:prstGeom>
          <a:noFill/>
        </p:spPr>
        <p:txBody>
          <a:bodyPr wrap="none" rtlCol="0">
            <a:spAutoFit/>
          </a:bodyPr>
          <a:lstStyle/>
          <a:p>
            <a:r>
              <a:rPr lang="en-US" sz="1400" dirty="0"/>
              <a:t>&gt;&gt;Drop bedrooms</a:t>
            </a:r>
          </a:p>
        </p:txBody>
      </p:sp>
      <p:grpSp>
        <p:nvGrpSpPr>
          <p:cNvPr id="15" name="Group 14">
            <a:extLst>
              <a:ext uri="{FF2B5EF4-FFF2-40B4-BE49-F238E27FC236}">
                <a16:creationId xmlns:a16="http://schemas.microsoft.com/office/drawing/2014/main" id="{CE5AFBEA-C6D0-50E7-D6C6-72D48F9184D5}"/>
              </a:ext>
            </a:extLst>
          </p:cNvPr>
          <p:cNvGrpSpPr/>
          <p:nvPr/>
        </p:nvGrpSpPr>
        <p:grpSpPr>
          <a:xfrm>
            <a:off x="7501812" y="2248678"/>
            <a:ext cx="4649590" cy="4434539"/>
            <a:chOff x="6768120" y="1873710"/>
            <a:chExt cx="5363841" cy="4809507"/>
          </a:xfrm>
        </p:grpSpPr>
        <p:pic>
          <p:nvPicPr>
            <p:cNvPr id="8" name="Picture 7">
              <a:extLst>
                <a:ext uri="{FF2B5EF4-FFF2-40B4-BE49-F238E27FC236}">
                  <a16:creationId xmlns:a16="http://schemas.microsoft.com/office/drawing/2014/main" id="{7BEAF095-E75E-8716-29FE-5AA9959283DB}"/>
                </a:ext>
              </a:extLst>
            </p:cNvPr>
            <p:cNvPicPr>
              <a:picLocks noChangeAspect="1"/>
            </p:cNvPicPr>
            <p:nvPr/>
          </p:nvPicPr>
          <p:blipFill>
            <a:blip r:embed="rId6"/>
            <a:stretch>
              <a:fillRect/>
            </a:stretch>
          </p:blipFill>
          <p:spPr>
            <a:xfrm>
              <a:off x="6768120" y="1873710"/>
              <a:ext cx="4773454" cy="4809507"/>
            </a:xfrm>
            <a:prstGeom prst="rect">
              <a:avLst/>
            </a:prstGeom>
          </p:spPr>
        </p:pic>
        <p:sp>
          <p:nvSpPr>
            <p:cNvPr id="11" name="TextBox 10">
              <a:extLst>
                <a:ext uri="{FF2B5EF4-FFF2-40B4-BE49-F238E27FC236}">
                  <a16:creationId xmlns:a16="http://schemas.microsoft.com/office/drawing/2014/main" id="{B46727F1-F6D0-EB29-704A-4A78FA81D31D}"/>
                </a:ext>
              </a:extLst>
            </p:cNvPr>
            <p:cNvSpPr txBox="1"/>
            <p:nvPr/>
          </p:nvSpPr>
          <p:spPr>
            <a:xfrm>
              <a:off x="10386415" y="2861143"/>
              <a:ext cx="1360087" cy="333801"/>
            </a:xfrm>
            <a:prstGeom prst="rect">
              <a:avLst/>
            </a:prstGeom>
            <a:noFill/>
          </p:spPr>
          <p:txBody>
            <a:bodyPr wrap="none" rtlCol="0">
              <a:spAutoFit/>
            </a:bodyPr>
            <a:lstStyle/>
            <a:p>
              <a:r>
                <a:rPr lang="en-US" sz="1400" dirty="0"/>
                <a:t>&gt;&gt;Drop floors</a:t>
              </a:r>
            </a:p>
          </p:txBody>
        </p:sp>
        <p:sp>
          <p:nvSpPr>
            <p:cNvPr id="12" name="TextBox 11">
              <a:extLst>
                <a:ext uri="{FF2B5EF4-FFF2-40B4-BE49-F238E27FC236}">
                  <a16:creationId xmlns:a16="http://schemas.microsoft.com/office/drawing/2014/main" id="{99D5B406-A3F2-5FC4-9E22-3092C7CB4CA5}"/>
                </a:ext>
              </a:extLst>
            </p:cNvPr>
            <p:cNvSpPr txBox="1"/>
            <p:nvPr/>
          </p:nvSpPr>
          <p:spPr>
            <a:xfrm>
              <a:off x="10386417" y="4371981"/>
              <a:ext cx="1745544" cy="333801"/>
            </a:xfrm>
            <a:prstGeom prst="rect">
              <a:avLst/>
            </a:prstGeom>
            <a:noFill/>
          </p:spPr>
          <p:txBody>
            <a:bodyPr wrap="none" rtlCol="0">
              <a:spAutoFit/>
            </a:bodyPr>
            <a:lstStyle/>
            <a:p>
              <a:r>
                <a:rPr lang="en-US" sz="1400" dirty="0"/>
                <a:t>&gt;&gt;Drop living area</a:t>
              </a:r>
            </a:p>
          </p:txBody>
        </p:sp>
        <p:sp>
          <p:nvSpPr>
            <p:cNvPr id="13" name="TextBox 12">
              <a:extLst>
                <a:ext uri="{FF2B5EF4-FFF2-40B4-BE49-F238E27FC236}">
                  <a16:creationId xmlns:a16="http://schemas.microsoft.com/office/drawing/2014/main" id="{7CF193BB-E6E4-7272-9CD2-022CD21BAC8C}"/>
                </a:ext>
              </a:extLst>
            </p:cNvPr>
            <p:cNvSpPr txBox="1"/>
            <p:nvPr/>
          </p:nvSpPr>
          <p:spPr>
            <a:xfrm>
              <a:off x="10386416" y="5544080"/>
              <a:ext cx="1348768" cy="333801"/>
            </a:xfrm>
            <a:prstGeom prst="rect">
              <a:avLst/>
            </a:prstGeom>
            <a:noFill/>
          </p:spPr>
          <p:txBody>
            <a:bodyPr wrap="none" rtlCol="0">
              <a:spAutoFit/>
            </a:bodyPr>
            <a:lstStyle/>
            <a:p>
              <a:r>
                <a:rPr lang="en-US" sz="1400" dirty="0"/>
                <a:t>&gt;&gt;Drop baths</a:t>
              </a:r>
            </a:p>
          </p:txBody>
        </p:sp>
      </p:grpSp>
      <p:sp>
        <p:nvSpPr>
          <p:cNvPr id="14" name="TextBox 13">
            <a:extLst>
              <a:ext uri="{FF2B5EF4-FFF2-40B4-BE49-F238E27FC236}">
                <a16:creationId xmlns:a16="http://schemas.microsoft.com/office/drawing/2014/main" id="{A9798113-2F6F-2C96-9994-0AB963F13CA2}"/>
              </a:ext>
            </a:extLst>
          </p:cNvPr>
          <p:cNvSpPr txBox="1"/>
          <p:nvPr/>
        </p:nvSpPr>
        <p:spPr>
          <a:xfrm>
            <a:off x="4151941" y="3515399"/>
            <a:ext cx="1365695" cy="369332"/>
          </a:xfrm>
          <a:prstGeom prst="rect">
            <a:avLst/>
          </a:prstGeom>
          <a:noFill/>
        </p:spPr>
        <p:txBody>
          <a:bodyPr wrap="none" rtlCol="0">
            <a:spAutoFit/>
          </a:bodyPr>
          <a:lstStyle/>
          <a:p>
            <a:r>
              <a:rPr lang="en-US" dirty="0"/>
              <a:t>Partial F-test</a:t>
            </a:r>
          </a:p>
        </p:txBody>
      </p:sp>
      <p:sp>
        <p:nvSpPr>
          <p:cNvPr id="3" name="Slide Number Placeholder 2">
            <a:extLst>
              <a:ext uri="{FF2B5EF4-FFF2-40B4-BE49-F238E27FC236}">
                <a16:creationId xmlns:a16="http://schemas.microsoft.com/office/drawing/2014/main" id="{6F3CD389-4902-67B3-6856-83C491ECE5A4}"/>
              </a:ext>
            </a:extLst>
          </p:cNvPr>
          <p:cNvSpPr>
            <a:spLocks noGrp="1"/>
          </p:cNvSpPr>
          <p:nvPr>
            <p:ph type="sldNum" sz="quarter" idx="12"/>
          </p:nvPr>
        </p:nvSpPr>
        <p:spPr/>
        <p:txBody>
          <a:bodyPr/>
          <a:lstStyle/>
          <a:p>
            <a:fld id="{998FC6E2-3800-4EB0-A18D-3856D6660061}" type="slidenum">
              <a:rPr lang="en-US" smtClean="0"/>
              <a:t>36</a:t>
            </a:fld>
            <a:endParaRPr lang="en-US"/>
          </a:p>
        </p:txBody>
      </p:sp>
    </p:spTree>
    <p:extLst>
      <p:ext uri="{BB962C8B-B14F-4D97-AF65-F5344CB8AC3E}">
        <p14:creationId xmlns:p14="http://schemas.microsoft.com/office/powerpoint/2010/main" val="191012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4749-D5E0-013C-25B2-6C67FA2EF918}"/>
              </a:ext>
            </a:extLst>
          </p:cNvPr>
          <p:cNvSpPr>
            <a:spLocks noGrp="1"/>
          </p:cNvSpPr>
          <p:nvPr>
            <p:ph type="title"/>
          </p:nvPr>
        </p:nvSpPr>
        <p:spPr/>
        <p:txBody>
          <a:bodyPr/>
          <a:lstStyle/>
          <a:p>
            <a:r>
              <a:rPr lang="en-US" dirty="0"/>
              <a:t>Model goodness of fit</a:t>
            </a:r>
          </a:p>
        </p:txBody>
      </p:sp>
      <p:sp>
        <p:nvSpPr>
          <p:cNvPr id="3" name="Content Placeholder 2">
            <a:extLst>
              <a:ext uri="{FF2B5EF4-FFF2-40B4-BE49-F238E27FC236}">
                <a16:creationId xmlns:a16="http://schemas.microsoft.com/office/drawing/2014/main" id="{22EA52FE-9E2A-C84E-3ACE-F4E49AD2BCB9}"/>
              </a:ext>
            </a:extLst>
          </p:cNvPr>
          <p:cNvSpPr>
            <a:spLocks noGrp="1"/>
          </p:cNvSpPr>
          <p:nvPr>
            <p:ph idx="1"/>
          </p:nvPr>
        </p:nvSpPr>
        <p:spPr/>
        <p:txBody>
          <a:bodyPr/>
          <a:lstStyle/>
          <a:p>
            <a:pPr algn="l"/>
            <a:r>
              <a:rPr lang="en-US" sz="1800" b="0" i="0" u="none" strike="noStrike" baseline="0" dirty="0">
                <a:latin typeface="LMRoman10-Regular"/>
              </a:rPr>
              <a:t>How well does the regression model fit?? Two of the most common numerical measures of model fit are RSE(Residual Standard Error: </a:t>
            </a:r>
            <a:r>
              <a:rPr lang="en-US" sz="1800" b="0" i="1" u="none" strike="noStrike" baseline="0" dirty="0">
                <a:latin typeface="LMMathItalic10-Regular"/>
              </a:rPr>
              <a:t>s</a:t>
            </a:r>
            <a:r>
              <a:rPr lang="en-US" sz="1800" b="0" i="0" u="none" strike="noStrike" baseline="0" dirty="0">
                <a:latin typeface="LMRoman10-Regular"/>
              </a:rPr>
              <a:t>) and </a:t>
            </a:r>
            <a:r>
              <a:rPr lang="en-US" sz="1800" b="0" i="1" u="none" strike="noStrike" baseline="0" dirty="0">
                <a:latin typeface="LMMathItalic10-Regular"/>
              </a:rPr>
              <a:t>R</a:t>
            </a:r>
            <a:r>
              <a:rPr lang="en-US" sz="1800" b="0" i="0" u="none" strike="noStrike" baseline="0" dirty="0">
                <a:latin typeface="LMRoman7-Regular"/>
              </a:rPr>
              <a:t>2 </a:t>
            </a:r>
            <a:r>
              <a:rPr lang="en-US" sz="1800" b="0" i="0" u="none" strike="noStrike" baseline="0" dirty="0">
                <a:latin typeface="LMRoman10-Regular"/>
              </a:rPr>
              <a:t>(Coefficient of Determination), the fraction of variation explained. These quantities are computed and interpreted in the same fashion as for simple linear regression.</a:t>
            </a:r>
            <a:endParaRPr lang="en-US" dirty="0"/>
          </a:p>
        </p:txBody>
      </p:sp>
      <p:pic>
        <p:nvPicPr>
          <p:cNvPr id="7" name="Picture 6">
            <a:extLst>
              <a:ext uri="{FF2B5EF4-FFF2-40B4-BE49-F238E27FC236}">
                <a16:creationId xmlns:a16="http://schemas.microsoft.com/office/drawing/2014/main" id="{9AF7D3E9-D133-F13E-C3AE-79428237AD76}"/>
              </a:ext>
            </a:extLst>
          </p:cNvPr>
          <p:cNvPicPr>
            <a:picLocks noChangeAspect="1"/>
          </p:cNvPicPr>
          <p:nvPr/>
        </p:nvPicPr>
        <p:blipFill rotWithShape="1">
          <a:blip r:embed="rId2"/>
          <a:srcRect b="21534"/>
          <a:stretch/>
        </p:blipFill>
        <p:spPr>
          <a:xfrm>
            <a:off x="581701" y="2890062"/>
            <a:ext cx="7607646" cy="2599587"/>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12071EBF-27C4-E92C-3530-85F68CC2B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5" name="Picture 2" descr="Linear Regression Explained with Python Examples - Data Analytics">
            <a:extLst>
              <a:ext uri="{FF2B5EF4-FFF2-40B4-BE49-F238E27FC236}">
                <a16:creationId xmlns:a16="http://schemas.microsoft.com/office/drawing/2014/main" id="{BAA04E8B-960A-802B-67A5-90752FB99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981" y="2890062"/>
            <a:ext cx="3849642" cy="273886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76AF0F1-5C71-259E-DE16-17A2B085096F}"/>
              </a:ext>
            </a:extLst>
          </p:cNvPr>
          <p:cNvSpPr>
            <a:spLocks noGrp="1"/>
          </p:cNvSpPr>
          <p:nvPr>
            <p:ph type="sldNum" sz="quarter" idx="12"/>
          </p:nvPr>
        </p:nvSpPr>
        <p:spPr/>
        <p:txBody>
          <a:bodyPr/>
          <a:lstStyle/>
          <a:p>
            <a:fld id="{998FC6E2-3800-4EB0-A18D-3856D6660061}" type="slidenum">
              <a:rPr lang="en-US" smtClean="0"/>
              <a:t>37</a:t>
            </a:fld>
            <a:endParaRPr lang="en-US"/>
          </a:p>
        </p:txBody>
      </p:sp>
    </p:spTree>
    <p:extLst>
      <p:ext uri="{BB962C8B-B14F-4D97-AF65-F5344CB8AC3E}">
        <p14:creationId xmlns:p14="http://schemas.microsoft.com/office/powerpoint/2010/main" val="241616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71B9D-5FFE-6208-AE37-4173456E5635}"/>
              </a:ext>
            </a:extLst>
          </p:cNvPr>
          <p:cNvSpPr>
            <a:spLocks noGrp="1"/>
          </p:cNvSpPr>
          <p:nvPr>
            <p:ph type="title"/>
          </p:nvPr>
        </p:nvSpPr>
        <p:spPr/>
        <p:txBody>
          <a:bodyPr/>
          <a:lstStyle/>
          <a:p>
            <a:r>
              <a:rPr lang="en-US" dirty="0"/>
              <a:t>Model goodness of fit</a:t>
            </a:r>
          </a:p>
        </p:txBody>
      </p:sp>
      <p:pic>
        <p:nvPicPr>
          <p:cNvPr id="5" name="Content Placeholder 4">
            <a:extLst>
              <a:ext uri="{FF2B5EF4-FFF2-40B4-BE49-F238E27FC236}">
                <a16:creationId xmlns:a16="http://schemas.microsoft.com/office/drawing/2014/main" id="{2C768027-8A18-8D89-5F9F-6C25E21E1769}"/>
              </a:ext>
            </a:extLst>
          </p:cNvPr>
          <p:cNvPicPr>
            <a:picLocks noGrp="1" noChangeAspect="1"/>
          </p:cNvPicPr>
          <p:nvPr>
            <p:ph idx="1"/>
          </p:nvPr>
        </p:nvPicPr>
        <p:blipFill>
          <a:blip r:embed="rId2"/>
          <a:stretch>
            <a:fillRect/>
          </a:stretch>
        </p:blipFill>
        <p:spPr>
          <a:xfrm>
            <a:off x="838200" y="1610057"/>
            <a:ext cx="9577785" cy="808678"/>
          </a:xfrm>
        </p:spPr>
      </p:pic>
      <p:pic>
        <p:nvPicPr>
          <p:cNvPr id="7" name="Picture 6">
            <a:extLst>
              <a:ext uri="{FF2B5EF4-FFF2-40B4-BE49-F238E27FC236}">
                <a16:creationId xmlns:a16="http://schemas.microsoft.com/office/drawing/2014/main" id="{8BD3696B-1182-800A-A538-9528C46F46EF}"/>
              </a:ext>
            </a:extLst>
          </p:cNvPr>
          <p:cNvPicPr>
            <a:picLocks noChangeAspect="1"/>
          </p:cNvPicPr>
          <p:nvPr/>
        </p:nvPicPr>
        <p:blipFill>
          <a:blip r:embed="rId3"/>
          <a:stretch>
            <a:fillRect/>
          </a:stretch>
        </p:blipFill>
        <p:spPr>
          <a:xfrm>
            <a:off x="3804366" y="2581533"/>
            <a:ext cx="2400508" cy="1082134"/>
          </a:xfrm>
          <a:prstGeom prst="rect">
            <a:avLst/>
          </a:prstGeom>
        </p:spPr>
      </p:pic>
      <p:pic>
        <p:nvPicPr>
          <p:cNvPr id="9" name="Picture 8">
            <a:extLst>
              <a:ext uri="{FF2B5EF4-FFF2-40B4-BE49-F238E27FC236}">
                <a16:creationId xmlns:a16="http://schemas.microsoft.com/office/drawing/2014/main" id="{67391DD1-ABF3-5F97-3B46-E4AA047C1424}"/>
              </a:ext>
            </a:extLst>
          </p:cNvPr>
          <p:cNvPicPr>
            <a:picLocks noChangeAspect="1"/>
          </p:cNvPicPr>
          <p:nvPr/>
        </p:nvPicPr>
        <p:blipFill rotWithShape="1">
          <a:blip r:embed="rId4"/>
          <a:srcRect/>
          <a:stretch/>
        </p:blipFill>
        <p:spPr>
          <a:xfrm>
            <a:off x="838200" y="4235059"/>
            <a:ext cx="5763395" cy="2057586"/>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A85CCE75-88A7-E8D9-7B92-7C173C2E06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3D3A3A4D-7503-4595-6422-CD3CB99BC9B0}"/>
              </a:ext>
            </a:extLst>
          </p:cNvPr>
          <p:cNvSpPr>
            <a:spLocks noGrp="1"/>
          </p:cNvSpPr>
          <p:nvPr>
            <p:ph type="sldNum" sz="quarter" idx="12"/>
          </p:nvPr>
        </p:nvSpPr>
        <p:spPr/>
        <p:txBody>
          <a:bodyPr/>
          <a:lstStyle/>
          <a:p>
            <a:fld id="{998FC6E2-3800-4EB0-A18D-3856D6660061}" type="slidenum">
              <a:rPr lang="en-US" smtClean="0"/>
              <a:t>38</a:t>
            </a:fld>
            <a:endParaRPr lang="en-US"/>
          </a:p>
        </p:txBody>
      </p:sp>
    </p:spTree>
    <p:extLst>
      <p:ext uri="{BB962C8B-B14F-4D97-AF65-F5344CB8AC3E}">
        <p14:creationId xmlns:p14="http://schemas.microsoft.com/office/powerpoint/2010/main" val="393252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5029-AC13-BE4D-DAE0-AE7D5963A041}"/>
              </a:ext>
            </a:extLst>
          </p:cNvPr>
          <p:cNvSpPr>
            <a:spLocks noGrp="1"/>
          </p:cNvSpPr>
          <p:nvPr>
            <p:ph type="title"/>
          </p:nvPr>
        </p:nvSpPr>
        <p:spPr/>
        <p:txBody>
          <a:bodyPr/>
          <a:lstStyle/>
          <a:p>
            <a:r>
              <a:rPr lang="en-US" dirty="0"/>
              <a:t>Model goodness of fit</a:t>
            </a:r>
          </a:p>
        </p:txBody>
      </p:sp>
      <p:pic>
        <p:nvPicPr>
          <p:cNvPr id="5" name="Content Placeholder 4">
            <a:extLst>
              <a:ext uri="{FF2B5EF4-FFF2-40B4-BE49-F238E27FC236}">
                <a16:creationId xmlns:a16="http://schemas.microsoft.com/office/drawing/2014/main" id="{CA99A516-7D28-65B5-C8A0-B49493E096AF}"/>
              </a:ext>
            </a:extLst>
          </p:cNvPr>
          <p:cNvPicPr>
            <a:picLocks noGrp="1" noChangeAspect="1"/>
          </p:cNvPicPr>
          <p:nvPr>
            <p:ph idx="1"/>
          </p:nvPr>
        </p:nvPicPr>
        <p:blipFill>
          <a:blip r:embed="rId2"/>
          <a:stretch>
            <a:fillRect/>
          </a:stretch>
        </p:blipFill>
        <p:spPr>
          <a:xfrm>
            <a:off x="838200" y="1608219"/>
            <a:ext cx="8519898" cy="3429297"/>
          </a:xfrm>
        </p:spPr>
      </p:pic>
      <p:pic>
        <p:nvPicPr>
          <p:cNvPr id="7" name="Picture 6">
            <a:extLst>
              <a:ext uri="{FF2B5EF4-FFF2-40B4-BE49-F238E27FC236}">
                <a16:creationId xmlns:a16="http://schemas.microsoft.com/office/drawing/2014/main" id="{71731CBB-FB4A-E36E-BB38-4EBEB9C9FDCD}"/>
              </a:ext>
            </a:extLst>
          </p:cNvPr>
          <p:cNvPicPr>
            <a:picLocks noChangeAspect="1"/>
          </p:cNvPicPr>
          <p:nvPr/>
        </p:nvPicPr>
        <p:blipFill>
          <a:blip r:embed="rId3"/>
          <a:stretch>
            <a:fillRect/>
          </a:stretch>
        </p:blipFill>
        <p:spPr>
          <a:xfrm>
            <a:off x="838200" y="5210016"/>
            <a:ext cx="5258741" cy="1282859"/>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88F15555-1325-FF23-953A-4A9A18B0C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0AC34D20-E59F-46DD-A2C7-7B26E240470F}"/>
              </a:ext>
            </a:extLst>
          </p:cNvPr>
          <p:cNvSpPr>
            <a:spLocks noGrp="1"/>
          </p:cNvSpPr>
          <p:nvPr>
            <p:ph type="sldNum" sz="quarter" idx="12"/>
          </p:nvPr>
        </p:nvSpPr>
        <p:spPr/>
        <p:txBody>
          <a:bodyPr/>
          <a:lstStyle/>
          <a:p>
            <a:fld id="{998FC6E2-3800-4EB0-A18D-3856D6660061}" type="slidenum">
              <a:rPr lang="en-US" smtClean="0"/>
              <a:t>39</a:t>
            </a:fld>
            <a:endParaRPr lang="en-US"/>
          </a:p>
        </p:txBody>
      </p:sp>
    </p:spTree>
    <p:extLst>
      <p:ext uri="{BB962C8B-B14F-4D97-AF65-F5344CB8AC3E}">
        <p14:creationId xmlns:p14="http://schemas.microsoft.com/office/powerpoint/2010/main" val="2859465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260716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DD3E-498C-2A75-38FF-C08034FEA22A}"/>
              </a:ext>
            </a:extLst>
          </p:cNvPr>
          <p:cNvSpPr>
            <a:spLocks noGrp="1"/>
          </p:cNvSpPr>
          <p:nvPr>
            <p:ph type="title"/>
          </p:nvPr>
        </p:nvSpPr>
        <p:spPr/>
        <p:txBody>
          <a:bodyPr/>
          <a:lstStyle/>
          <a:p>
            <a:r>
              <a:rPr lang="en-US" dirty="0"/>
              <a:t>Model prediction</a:t>
            </a:r>
          </a:p>
        </p:txBody>
      </p:sp>
      <p:sp>
        <p:nvSpPr>
          <p:cNvPr id="3" name="Content Placeholder 2">
            <a:extLst>
              <a:ext uri="{FF2B5EF4-FFF2-40B4-BE49-F238E27FC236}">
                <a16:creationId xmlns:a16="http://schemas.microsoft.com/office/drawing/2014/main" id="{004D3E2D-3EEA-9385-56A9-BD6A83B6B181}"/>
              </a:ext>
            </a:extLst>
          </p:cNvPr>
          <p:cNvSpPr>
            <a:spLocks noGrp="1"/>
          </p:cNvSpPr>
          <p:nvPr>
            <p:ph idx="1"/>
          </p:nvPr>
        </p:nvSpPr>
        <p:spPr/>
        <p:txBody>
          <a:bodyPr>
            <a:normAutofit/>
          </a:bodyPr>
          <a:lstStyle/>
          <a:p>
            <a:pPr algn="l"/>
            <a:r>
              <a:rPr lang="en-US" sz="2000" b="0" i="0" u="none" strike="noStrike" baseline="0" dirty="0"/>
              <a:t>Once we have fit the multiple regression model, it is straightforward to predict the response Y on the basis of a set of values for the predictors </a:t>
            </a:r>
            <a:r>
              <a:rPr lang="en-US" sz="2000" b="0" i="1" u="none" strike="noStrike" baseline="0" dirty="0"/>
              <a:t>X</a:t>
            </a:r>
            <a:r>
              <a:rPr lang="en-US" sz="2000" b="0" i="0" u="none" strike="noStrike" baseline="0" dirty="0"/>
              <a:t>1</a:t>
            </a:r>
            <a:r>
              <a:rPr lang="en-US" sz="2000" b="0" i="1" u="none" strike="noStrike" baseline="0" dirty="0"/>
              <a:t>,X</a:t>
            </a:r>
            <a:r>
              <a:rPr lang="en-US" sz="2000" b="0" i="0" u="none" strike="noStrike" baseline="0" dirty="0"/>
              <a:t>2</a:t>
            </a:r>
            <a:r>
              <a:rPr lang="en-US" sz="2000" b="0" i="1" u="none" strike="noStrike" baseline="0" dirty="0"/>
              <a:t>, ...</a:t>
            </a:r>
            <a:r>
              <a:rPr lang="en-US" sz="2000" b="0" i="1" u="none" strike="noStrike" baseline="0" dirty="0" err="1"/>
              <a:t>Xp</a:t>
            </a:r>
            <a:r>
              <a:rPr lang="en-US" sz="2000" b="0" i="0" u="none" strike="noStrike" baseline="0" dirty="0"/>
              <a:t>. We usually use a </a:t>
            </a:r>
            <a:r>
              <a:rPr lang="en-US" sz="2000" b="1" i="0" u="none" strike="noStrike" baseline="0" dirty="0"/>
              <a:t>prediction interval </a:t>
            </a:r>
            <a:r>
              <a:rPr lang="en-US" sz="2000" b="0" i="0" u="none" strike="noStrike" baseline="0" dirty="0"/>
              <a:t>to predict the response y</a:t>
            </a:r>
          </a:p>
          <a:p>
            <a:pPr algn="l"/>
            <a:endParaRPr lang="en-US" sz="2000" dirty="0"/>
          </a:p>
          <a:p>
            <a:pPr algn="l"/>
            <a:endParaRPr lang="en-US" sz="2000" b="0" i="0" u="none" strike="noStrike" baseline="0" dirty="0"/>
          </a:p>
          <a:p>
            <a:pPr algn="l"/>
            <a:endParaRPr lang="en-US" sz="2000" dirty="0"/>
          </a:p>
          <a:p>
            <a:pPr marL="0" indent="0" algn="l">
              <a:buNone/>
            </a:pPr>
            <a:endParaRPr lang="en-US" sz="2000" b="0" i="0" u="none" strike="noStrike" baseline="0" dirty="0"/>
          </a:p>
          <a:p>
            <a:pPr algn="l"/>
            <a:r>
              <a:rPr lang="en-US" sz="2000" b="0" i="0" u="none" strike="noStrike" baseline="0" dirty="0"/>
              <a:t>The 95% confidence interval of the sale with the given parameters is between 12.5042 (thousand units)and 19.1597(thousand units) when the TV and Radio advertising budgets are 200 thousand dollars and 20 thousand dollars, respectively.</a:t>
            </a:r>
            <a:endParaRPr lang="en-US" sz="3200" dirty="0"/>
          </a:p>
        </p:txBody>
      </p:sp>
      <p:pic>
        <p:nvPicPr>
          <p:cNvPr id="5" name="Picture 4">
            <a:extLst>
              <a:ext uri="{FF2B5EF4-FFF2-40B4-BE49-F238E27FC236}">
                <a16:creationId xmlns:a16="http://schemas.microsoft.com/office/drawing/2014/main" id="{825AF84E-49A8-1AEC-B90A-352C96E878F2}"/>
              </a:ext>
            </a:extLst>
          </p:cNvPr>
          <p:cNvPicPr>
            <a:picLocks noChangeAspect="1"/>
          </p:cNvPicPr>
          <p:nvPr/>
        </p:nvPicPr>
        <p:blipFill>
          <a:blip r:embed="rId2"/>
          <a:stretch>
            <a:fillRect/>
          </a:stretch>
        </p:blipFill>
        <p:spPr>
          <a:xfrm>
            <a:off x="1117281" y="3098212"/>
            <a:ext cx="4644422" cy="903082"/>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A23317C8-D83A-E3C8-10C7-268923263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8C087C17-6FEC-250B-7C2C-FF826DBE6642}"/>
              </a:ext>
            </a:extLst>
          </p:cNvPr>
          <p:cNvSpPr>
            <a:spLocks noGrp="1"/>
          </p:cNvSpPr>
          <p:nvPr>
            <p:ph type="sldNum" sz="quarter" idx="12"/>
          </p:nvPr>
        </p:nvSpPr>
        <p:spPr/>
        <p:txBody>
          <a:bodyPr/>
          <a:lstStyle/>
          <a:p>
            <a:fld id="{998FC6E2-3800-4EB0-A18D-3856D6660061}" type="slidenum">
              <a:rPr lang="en-US" smtClean="0"/>
              <a:t>40</a:t>
            </a:fld>
            <a:endParaRPr lang="en-US"/>
          </a:p>
        </p:txBody>
      </p:sp>
    </p:spTree>
    <p:extLst>
      <p:ext uri="{BB962C8B-B14F-4D97-AF65-F5344CB8AC3E}">
        <p14:creationId xmlns:p14="http://schemas.microsoft.com/office/powerpoint/2010/main" val="394751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6513788" y="365125"/>
            <a:ext cx="4840010" cy="1807305"/>
          </a:xfrm>
        </p:spPr>
        <p:txBody>
          <a:bodyPr>
            <a:normAutofit/>
          </a:bodyPr>
          <a:lstStyle/>
          <a:p>
            <a:r>
              <a:rPr lang="en-US" dirty="0"/>
              <a:t>In class Practice Problem 3</a:t>
            </a:r>
          </a:p>
        </p:txBody>
      </p:sp>
      <p:pic>
        <p:nvPicPr>
          <p:cNvPr id="5" name="Picture 4" descr="A midsection of a person holding a miniature house">
            <a:extLst>
              <a:ext uri="{FF2B5EF4-FFF2-40B4-BE49-F238E27FC236}">
                <a16:creationId xmlns:a16="http://schemas.microsoft.com/office/drawing/2014/main" id="{90645957-E3CA-4B0F-1A45-61FEB0940435}"/>
              </a:ext>
            </a:extLst>
          </p:cNvPr>
          <p:cNvPicPr>
            <a:picLocks noChangeAspect="1"/>
          </p:cNvPicPr>
          <p:nvPr/>
        </p:nvPicPr>
        <p:blipFill rotWithShape="1">
          <a:blip r:embed="rId2"/>
          <a:srcRect l="22741" r="2107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A606DBF-03D7-2B1D-4110-F5D725768FDD}"/>
              </a:ext>
            </a:extLst>
          </p:cNvPr>
          <p:cNvSpPr>
            <a:spLocks noGrp="1"/>
          </p:cNvSpPr>
          <p:nvPr>
            <p:ph idx="1"/>
          </p:nvPr>
        </p:nvSpPr>
        <p:spPr>
          <a:xfrm>
            <a:off x="6513788" y="2333297"/>
            <a:ext cx="4840010" cy="3843666"/>
          </a:xfrm>
        </p:spPr>
        <p:txBody>
          <a:bodyPr>
            <a:normAutofit/>
          </a:bodyPr>
          <a:lstStyle/>
          <a:p>
            <a:r>
              <a:rPr lang="en-US" sz="2000" dirty="0"/>
              <a:t>Use</a:t>
            </a:r>
            <a:r>
              <a:rPr lang="en-US" sz="2000" b="0" i="0" u="none" strike="noStrike" baseline="0" dirty="0"/>
              <a:t> the condominium data</a:t>
            </a:r>
          </a:p>
          <a:p>
            <a:r>
              <a:rPr lang="en-US" sz="2000" dirty="0"/>
              <a:t>U</a:t>
            </a:r>
            <a:r>
              <a:rPr lang="en-US" sz="2000" b="0" i="0" u="none" strike="noStrike" baseline="0" dirty="0"/>
              <a:t>se the method of Model Fit to calculate </a:t>
            </a:r>
            <a:r>
              <a:rPr lang="en-US" sz="2000" b="0" i="1" u="none" strike="noStrike" baseline="0" dirty="0"/>
              <a:t>R</a:t>
            </a:r>
            <a:r>
              <a:rPr lang="en-US" sz="2000" b="0" i="0" u="none" strike="noStrike" baseline="0" dirty="0"/>
              <a:t>2</a:t>
            </a:r>
            <a:r>
              <a:rPr lang="en-US" sz="2000" b="0" i="1" u="none" strike="noStrike" baseline="0" dirty="0"/>
              <a:t>adj </a:t>
            </a:r>
            <a:r>
              <a:rPr lang="en-US" sz="2000" b="0" i="0" u="none" strike="noStrike" baseline="0" dirty="0"/>
              <a:t>and RMSE for all possible models. </a:t>
            </a:r>
          </a:p>
          <a:p>
            <a:r>
              <a:rPr lang="en-US" sz="2000" b="0" i="0" u="none" strike="noStrike" baseline="0" dirty="0"/>
              <a:t>Which model or set of models would you suggest for predictive purposes?</a:t>
            </a:r>
          </a:p>
          <a:p>
            <a:r>
              <a:rPr lang="en-US" sz="2000" b="0" i="0" u="none" strike="noStrike" baseline="0" dirty="0"/>
              <a:t>Provide the 95% condominium list price prediction interval for your dream house.</a:t>
            </a:r>
          </a:p>
          <a:p>
            <a:endParaRPr lang="en-US" sz="2000" b="0" i="0" u="none" strike="noStrike" baseline="0" dirty="0"/>
          </a:p>
          <a:p>
            <a:endParaRPr lang="en-US" sz="2000" b="0" i="0" u="none" strike="noStrike" baseline="0" dirty="0"/>
          </a:p>
        </p:txBody>
      </p:sp>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7AB69C6F-E63F-B022-3866-9B25727B5E3F}"/>
              </a:ext>
            </a:extLst>
          </p:cNvPr>
          <p:cNvSpPr>
            <a:spLocks noGrp="1"/>
          </p:cNvSpPr>
          <p:nvPr>
            <p:ph type="sldNum" sz="quarter" idx="12"/>
          </p:nvPr>
        </p:nvSpPr>
        <p:spPr/>
        <p:txBody>
          <a:bodyPr/>
          <a:lstStyle/>
          <a:p>
            <a:fld id="{998FC6E2-3800-4EB0-A18D-3856D6660061}" type="slidenum">
              <a:rPr lang="en-US" smtClean="0"/>
              <a:t>41</a:t>
            </a:fld>
            <a:endParaRPr lang="en-US"/>
          </a:p>
        </p:txBody>
      </p:sp>
    </p:spTree>
    <p:extLst>
      <p:ext uri="{BB962C8B-B14F-4D97-AF65-F5344CB8AC3E}">
        <p14:creationId xmlns:p14="http://schemas.microsoft.com/office/powerpoint/2010/main" val="3699404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889601" y="365125"/>
            <a:ext cx="6464197" cy="1807305"/>
          </a:xfrm>
        </p:spPr>
        <p:txBody>
          <a:bodyPr>
            <a:normAutofit/>
          </a:bodyPr>
          <a:lstStyle/>
          <a:p>
            <a:r>
              <a:rPr lang="en-US" dirty="0"/>
              <a:t>In class Practice Problem 3</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 name="Picture 9">
            <a:extLst>
              <a:ext uri="{FF2B5EF4-FFF2-40B4-BE49-F238E27FC236}">
                <a16:creationId xmlns:a16="http://schemas.microsoft.com/office/drawing/2014/main" id="{C7308BFC-F77B-36B9-CF0A-66C2E615934F}"/>
              </a:ext>
            </a:extLst>
          </p:cNvPr>
          <p:cNvPicPr>
            <a:picLocks noChangeAspect="1"/>
          </p:cNvPicPr>
          <p:nvPr/>
        </p:nvPicPr>
        <p:blipFill>
          <a:blip r:embed="rId5"/>
          <a:stretch>
            <a:fillRect/>
          </a:stretch>
        </p:blipFill>
        <p:spPr>
          <a:xfrm>
            <a:off x="4987924" y="2172430"/>
            <a:ext cx="6834931" cy="2878752"/>
          </a:xfrm>
          <a:prstGeom prst="rect">
            <a:avLst/>
          </a:prstGeom>
        </p:spPr>
      </p:pic>
      <p:sp>
        <p:nvSpPr>
          <p:cNvPr id="11" name="Slide Number Placeholder 10">
            <a:extLst>
              <a:ext uri="{FF2B5EF4-FFF2-40B4-BE49-F238E27FC236}">
                <a16:creationId xmlns:a16="http://schemas.microsoft.com/office/drawing/2014/main" id="{66AEC0FF-AC88-3218-18B5-D82516D9A494}"/>
              </a:ext>
            </a:extLst>
          </p:cNvPr>
          <p:cNvSpPr>
            <a:spLocks noGrp="1"/>
          </p:cNvSpPr>
          <p:nvPr>
            <p:ph type="sldNum" sz="quarter" idx="12"/>
          </p:nvPr>
        </p:nvSpPr>
        <p:spPr/>
        <p:txBody>
          <a:bodyPr/>
          <a:lstStyle/>
          <a:p>
            <a:fld id="{998FC6E2-3800-4EB0-A18D-3856D6660061}" type="slidenum">
              <a:rPr lang="en-US" smtClean="0"/>
              <a:t>42</a:t>
            </a:fld>
            <a:endParaRPr lang="en-US"/>
          </a:p>
        </p:txBody>
      </p:sp>
    </p:spTree>
    <p:extLst>
      <p:ext uri="{BB962C8B-B14F-4D97-AF65-F5344CB8AC3E}">
        <p14:creationId xmlns:p14="http://schemas.microsoft.com/office/powerpoint/2010/main" val="22906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DA376-E460-F7A8-B5FA-A67B0D8A69D5}"/>
              </a:ext>
            </a:extLst>
          </p:cNvPr>
          <p:cNvSpPr>
            <a:spLocks noGrp="1"/>
          </p:cNvSpPr>
          <p:nvPr>
            <p:ph type="title"/>
          </p:nvPr>
        </p:nvSpPr>
        <p:spPr>
          <a:xfrm>
            <a:off x="6513788" y="365125"/>
            <a:ext cx="4840010" cy="1807305"/>
          </a:xfrm>
        </p:spPr>
        <p:txBody>
          <a:bodyPr>
            <a:normAutofit/>
          </a:bodyPr>
          <a:lstStyle/>
          <a:p>
            <a:r>
              <a:rPr lang="en-US" dirty="0"/>
              <a:t>Take away messages</a:t>
            </a:r>
          </a:p>
        </p:txBody>
      </p:sp>
      <p:pic>
        <p:nvPicPr>
          <p:cNvPr id="5" name="Picture 4">
            <a:extLst>
              <a:ext uri="{FF2B5EF4-FFF2-40B4-BE49-F238E27FC236}">
                <a16:creationId xmlns:a16="http://schemas.microsoft.com/office/drawing/2014/main" id="{C8C2E946-FDCD-1BE8-DB6B-D583D80F35B1}"/>
              </a:ext>
            </a:extLst>
          </p:cNvPr>
          <p:cNvPicPr>
            <a:picLocks noChangeAspect="1"/>
          </p:cNvPicPr>
          <p:nvPr/>
        </p:nvPicPr>
        <p:blipFill rotWithShape="1">
          <a:blip r:embed="rId2"/>
          <a:srcRect l="20311" r="2952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C2F3B0-0B87-D272-67BA-A8245A0F4C14}"/>
                  </a:ext>
                </a:extLst>
              </p:cNvPr>
              <p:cNvSpPr>
                <a:spLocks noGrp="1"/>
              </p:cNvSpPr>
              <p:nvPr>
                <p:ph idx="1"/>
              </p:nvPr>
            </p:nvSpPr>
            <p:spPr>
              <a:xfrm>
                <a:off x="6513788" y="2333297"/>
                <a:ext cx="4840010" cy="3843666"/>
              </a:xfrm>
            </p:spPr>
            <p:txBody>
              <a:bodyPr>
                <a:normAutofit/>
              </a:bodyPr>
              <a:lstStyle/>
              <a:p>
                <a:r>
                  <a:rPr lang="en-US" sz="2000" dirty="0"/>
                  <a:t>Statistics: </a:t>
                </a:r>
              </a:p>
              <a:p>
                <a:pPr lvl="1"/>
                <a:r>
                  <a:rPr lang="en-US" sz="2000" dirty="0"/>
                  <a:t>General linear model/Generalized linear model</a:t>
                </a:r>
              </a:p>
              <a:p>
                <a:pPr lvl="1"/>
                <a:r>
                  <a:rPr lang="en-US" sz="2000" dirty="0"/>
                  <a:t>Least square method to estimate parameters</a:t>
                </a:r>
              </a:p>
              <a:p>
                <a:pPr lvl="1"/>
                <a:r>
                  <a:rPr lang="en-US" sz="2000" dirty="0"/>
                  <a:t>Model utility (F-test, ANOVA)</a:t>
                </a:r>
              </a:p>
              <a:p>
                <a:pPr lvl="1"/>
                <a:r>
                  <a:rPr lang="en-US" sz="2000" dirty="0"/>
                  <a:t>Model goodness of fit: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𝑅</m:t>
                        </m:r>
                      </m:e>
                      <m:sup>
                        <m:r>
                          <a:rPr lang="en-US" sz="2000" b="0" i="1">
                            <a:latin typeface="Cambria Math" panose="02040503050406030204" pitchFamily="18" charset="0"/>
                          </a:rPr>
                          <m:t>2</m:t>
                        </m:r>
                      </m:sup>
                    </m:sSup>
                    <m:r>
                      <a:rPr lang="en-US" sz="2000" b="0" i="1">
                        <a:latin typeface="Cambria Math" panose="02040503050406030204" pitchFamily="18" charset="0"/>
                      </a:rPr>
                      <m:t>, </m:t>
                    </m:r>
                    <m:sSubSup>
                      <m:sSubSupPr>
                        <m:ctrlPr>
                          <a:rPr lang="en-US" sz="2000" b="0" i="1">
                            <a:latin typeface="Cambria Math" panose="02040503050406030204" pitchFamily="18" charset="0"/>
                          </a:rPr>
                        </m:ctrlPr>
                      </m:sSubSupPr>
                      <m:e>
                        <m:r>
                          <a:rPr lang="en-US" sz="2000" b="0" i="1">
                            <a:latin typeface="Cambria Math" panose="02040503050406030204" pitchFamily="18" charset="0"/>
                          </a:rPr>
                          <m:t>𝑅</m:t>
                        </m:r>
                      </m:e>
                      <m:sub>
                        <m:r>
                          <a:rPr lang="en-US" sz="2000" b="0" i="1">
                            <a:latin typeface="Cambria Math" panose="02040503050406030204" pitchFamily="18" charset="0"/>
                          </a:rPr>
                          <m:t>𝑎𝑑𝑗</m:t>
                        </m:r>
                      </m:sub>
                      <m:sup>
                        <m:r>
                          <a:rPr lang="en-US" sz="2000" b="0" i="1">
                            <a:latin typeface="Cambria Math" panose="02040503050406030204" pitchFamily="18" charset="0"/>
                          </a:rPr>
                          <m:t>2</m:t>
                        </m:r>
                      </m:sup>
                    </m:sSubSup>
                    <m:r>
                      <a:rPr lang="en-US" sz="2000" b="0" i="1">
                        <a:latin typeface="Cambria Math" panose="02040503050406030204" pitchFamily="18" charset="0"/>
                      </a:rPr>
                      <m:t>, </m:t>
                    </m:r>
                    <m:r>
                      <a:rPr lang="en-US" sz="2000" b="0" i="1">
                        <a:latin typeface="Cambria Math" panose="02040503050406030204" pitchFamily="18" charset="0"/>
                      </a:rPr>
                      <m:t>𝑀𝑆𝐸</m:t>
                    </m:r>
                  </m:oMath>
                </a14:m>
                <a:endParaRPr lang="en-US" sz="2000" dirty="0"/>
              </a:p>
              <a:p>
                <a:pPr lvl="1"/>
                <a:r>
                  <a:rPr lang="en-US" sz="2000" dirty="0"/>
                  <a:t>Model prediction</a:t>
                </a:r>
              </a:p>
              <a:p>
                <a:r>
                  <a:rPr lang="en-US" sz="2000" dirty="0"/>
                  <a:t>Code:</a:t>
                </a:r>
              </a:p>
              <a:p>
                <a:pPr lvl="1"/>
                <a:r>
                  <a:rPr lang="en-US" sz="1600" dirty="0" err="1"/>
                  <a:t>lm</a:t>
                </a:r>
                <a:r>
                  <a:rPr lang="en-US" sz="1600" dirty="0"/>
                  <a:t>(); </a:t>
                </a:r>
                <a:r>
                  <a:rPr lang="en-US" sz="1600" dirty="0" err="1"/>
                  <a:t>glm</a:t>
                </a:r>
                <a:r>
                  <a:rPr lang="en-US" sz="1600" dirty="0"/>
                  <a:t>(); summary(); coefficients(); </a:t>
                </a:r>
                <a:r>
                  <a:rPr lang="en-US" sz="1600" dirty="0" err="1"/>
                  <a:t>confint</a:t>
                </a:r>
                <a:r>
                  <a:rPr lang="en-US" sz="1600" dirty="0"/>
                  <a:t>(); </a:t>
                </a:r>
                <a:r>
                  <a:rPr lang="en-US" sz="1600" dirty="0" err="1"/>
                  <a:t>anova</a:t>
                </a:r>
                <a:r>
                  <a:rPr lang="en-US" sz="1600" dirty="0"/>
                  <a:t>(); predict(); </a:t>
                </a:r>
              </a:p>
              <a:p>
                <a:pPr lvl="1"/>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C4C2F3B0-0B87-D272-67BA-A8245A0F4C14}"/>
                  </a:ext>
                </a:extLst>
              </p:cNvPr>
              <p:cNvSpPr>
                <a:spLocks noGrp="1" noRot="1" noChangeAspect="1" noMove="1" noResize="1" noEditPoints="1" noAdjustHandles="1" noChangeArrowheads="1" noChangeShapeType="1" noTextEdit="1"/>
              </p:cNvSpPr>
              <p:nvPr>
                <p:ph idx="1"/>
              </p:nvPr>
            </p:nvSpPr>
            <p:spPr>
              <a:xfrm>
                <a:off x="6513788" y="2333297"/>
                <a:ext cx="4840010" cy="3843666"/>
              </a:xfrm>
              <a:blipFill>
                <a:blip r:embed="rId3"/>
                <a:stretch>
                  <a:fillRect l="-1135" t="-1746"/>
                </a:stretch>
              </a:blipFill>
            </p:spPr>
            <p:txBody>
              <a:bodyPr/>
              <a:lstStyle/>
              <a:p>
                <a:r>
                  <a:rPr lang="en-US">
                    <a:noFill/>
                  </a:rPr>
                  <a:t> </a:t>
                </a:r>
              </a:p>
            </p:txBody>
          </p:sp>
        </mc:Fallback>
      </mc:AlternateContent>
      <p:pic>
        <p:nvPicPr>
          <p:cNvPr id="4" name="Picture 3" descr="Shape&#10;&#10;Description automatically generated with medium confidence">
            <a:extLst>
              <a:ext uri="{FF2B5EF4-FFF2-40B4-BE49-F238E27FC236}">
                <a16:creationId xmlns:a16="http://schemas.microsoft.com/office/drawing/2014/main" id="{53138E67-25FF-A60F-F4E9-D7A65E33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D9EC5E65-6C3E-EA12-DE7B-3A7AF97E974F}"/>
              </a:ext>
            </a:extLst>
          </p:cNvPr>
          <p:cNvSpPr>
            <a:spLocks noGrp="1"/>
          </p:cNvSpPr>
          <p:nvPr>
            <p:ph type="sldNum" sz="quarter" idx="12"/>
          </p:nvPr>
        </p:nvSpPr>
        <p:spPr/>
        <p:txBody>
          <a:bodyPr/>
          <a:lstStyle/>
          <a:p>
            <a:fld id="{998FC6E2-3800-4EB0-A18D-3856D6660061}" type="slidenum">
              <a:rPr lang="en-US" smtClean="0"/>
              <a:t>43</a:t>
            </a:fld>
            <a:endParaRPr lang="en-US"/>
          </a:p>
        </p:txBody>
      </p:sp>
    </p:spTree>
    <p:extLst>
      <p:ext uri="{BB962C8B-B14F-4D97-AF65-F5344CB8AC3E}">
        <p14:creationId xmlns:p14="http://schemas.microsoft.com/office/powerpoint/2010/main" val="245456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kydivers make a formation above the clouds">
            <a:extLst>
              <a:ext uri="{FF2B5EF4-FFF2-40B4-BE49-F238E27FC236}">
                <a16:creationId xmlns:a16="http://schemas.microsoft.com/office/drawing/2014/main" id="{EC3FCB62-C8D7-D8FD-D091-C1E9A0BCF8F4}"/>
              </a:ext>
            </a:extLst>
          </p:cNvPr>
          <p:cNvPicPr>
            <a:picLocks noChangeAspect="1"/>
          </p:cNvPicPr>
          <p:nvPr/>
        </p:nvPicPr>
        <p:blipFill rotWithShape="1">
          <a:blip r:embed="rId2">
            <a:alphaModFix amt="60000"/>
          </a:blip>
          <a:srcRect t="903" b="16741"/>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838200" y="525195"/>
            <a:ext cx="10165218" cy="2806506"/>
          </a:xfrm>
        </p:spPr>
        <p:txBody>
          <a:bodyPr anchor="b">
            <a:normAutofit/>
          </a:bodyPr>
          <a:lstStyle/>
          <a:p>
            <a:r>
              <a:rPr lang="en-US" sz="4000" dirty="0"/>
              <a:t>Thank you</a:t>
            </a: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838200" y="3526300"/>
            <a:ext cx="10165218" cy="2588458"/>
          </a:xfrm>
        </p:spPr>
        <p:txBody>
          <a:bodyPr>
            <a:normAutofit/>
          </a:bodyPr>
          <a:lstStyle/>
          <a:p>
            <a:r>
              <a:rPr lang="en-US" sz="2000" dirty="0"/>
              <a:t>Questions OR Comments?</a:t>
            </a:r>
          </a:p>
          <a:p>
            <a:endParaRPr lang="en-US" sz="2000" dirty="0"/>
          </a:p>
          <a:p>
            <a:r>
              <a:rPr lang="en-US" sz="2000" dirty="0"/>
              <a:t>Slack channel: section2-course-documents</a:t>
            </a:r>
          </a:p>
          <a:p>
            <a:r>
              <a:rPr lang="en-US" sz="2000" dirty="0"/>
              <a:t>Email: </a:t>
            </a:r>
            <a:r>
              <a:rPr lang="en-CA" sz="2000" u="sng" dirty="0">
                <a:effectLst/>
                <a:latin typeface="Calibri" panose="020F0502020204030204" pitchFamily="34" charset="0"/>
                <a:ea typeface="SimSun" panose="02010600030101010101" pitchFamily="2" charset="-122"/>
                <a:hlinkClick r:id="rId3">
                  <a:extLst>
                    <a:ext uri="{A12FA001-AC4F-418D-AE19-62706E023703}">
                      <ahyp:hlinkClr xmlns:ahyp="http://schemas.microsoft.com/office/drawing/2018/hyperlinkcolor" val="tx"/>
                    </a:ext>
                  </a:extLst>
                </a:hlinkClick>
              </a:rPr>
              <a:t>qing.li2@uclagary.ca</a:t>
            </a:r>
            <a:endParaRPr lang="en-CA" sz="2000" u="sng" dirty="0">
              <a:effectLst/>
              <a:latin typeface="Calibri" panose="020F0502020204030204" pitchFamily="34" charset="0"/>
              <a:ea typeface="SimSun" panose="02010600030101010101" pitchFamily="2" charset="-122"/>
            </a:endParaRPr>
          </a:p>
          <a:p>
            <a:pPr marL="0" indent="0">
              <a:buNone/>
            </a:pPr>
            <a:endParaRPr lang="en-US" sz="2000" dirty="0"/>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a:solidFill>
                  <a:srgbClr val="FFFFFF"/>
                </a:solidFill>
              </a:rPr>
              <a:pPr>
                <a:spcAft>
                  <a:spcPts val="600"/>
                </a:spcAft>
              </a:pPr>
              <a:t>44</a:t>
            </a:fld>
            <a:endParaRPr lang="en-US">
              <a:solidFill>
                <a:srgbClr val="FFFFFF"/>
              </a:solidFill>
            </a:endParaRPr>
          </a:p>
        </p:txBody>
      </p:sp>
    </p:spTree>
    <p:extLst>
      <p:ext uri="{BB962C8B-B14F-4D97-AF65-F5344CB8AC3E}">
        <p14:creationId xmlns:p14="http://schemas.microsoft.com/office/powerpoint/2010/main" val="75545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08525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75F1-1A7B-AFAD-613C-CE1E1D67C180}"/>
              </a:ext>
            </a:extLst>
          </p:cNvPr>
          <p:cNvSpPr>
            <a:spLocks noGrp="1"/>
          </p:cNvSpPr>
          <p:nvPr>
            <p:ph type="title"/>
          </p:nvPr>
        </p:nvSpPr>
        <p:spPr/>
        <p:txBody>
          <a:bodyPr/>
          <a:lstStyle/>
          <a:p>
            <a:r>
              <a:rPr lang="en-US" dirty="0"/>
              <a:t>Motivations of your statistical modelling</a:t>
            </a:r>
          </a:p>
        </p:txBody>
      </p:sp>
      <p:pic>
        <p:nvPicPr>
          <p:cNvPr id="2050" name="Picture 2">
            <a:extLst>
              <a:ext uri="{FF2B5EF4-FFF2-40B4-BE49-F238E27FC236}">
                <a16:creationId xmlns:a16="http://schemas.microsoft.com/office/drawing/2014/main" id="{DACA325D-BB1C-120D-90F0-D09260AC59D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07994" y="2187242"/>
            <a:ext cx="7517967" cy="35252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48AC45D4-BE18-D9FF-2935-79187A18B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41B53D83-71C8-F7B2-327D-EB8E54C4EF19}"/>
              </a:ext>
            </a:extLst>
          </p:cNvPr>
          <p:cNvSpPr>
            <a:spLocks noGrp="1"/>
          </p:cNvSpPr>
          <p:nvPr>
            <p:ph type="sldNum" sz="quarter" idx="12"/>
          </p:nvPr>
        </p:nvSpPr>
        <p:spPr/>
        <p:txBody>
          <a:bodyPr/>
          <a:lstStyle/>
          <a:p>
            <a:fld id="{998FC6E2-3800-4EB0-A18D-3856D6660061}" type="slidenum">
              <a:rPr lang="en-US" smtClean="0"/>
              <a:t>6</a:t>
            </a:fld>
            <a:endParaRPr lang="en-US"/>
          </a:p>
        </p:txBody>
      </p:sp>
    </p:spTree>
    <p:extLst>
      <p:ext uri="{BB962C8B-B14F-4D97-AF65-F5344CB8AC3E}">
        <p14:creationId xmlns:p14="http://schemas.microsoft.com/office/powerpoint/2010/main" val="193836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694030" y="2792340"/>
            <a:ext cx="6607284" cy="3716616"/>
          </a:xfrm>
          <a:prstGeom prst="rect">
            <a:avLst/>
          </a:prstGeom>
        </p:spPr>
      </p:pic>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6" y="643467"/>
            <a:ext cx="11155244" cy="3569242"/>
          </a:xfrm>
        </p:spPr>
        <p:txBody>
          <a:bodyPr anchor="t">
            <a:normAutofit/>
          </a:bodyPr>
          <a:lstStyle/>
          <a:p>
            <a:pPr algn="l"/>
            <a:r>
              <a:rPr lang="en-US" sz="4800" dirty="0">
                <a:solidFill>
                  <a:srgbClr val="FFFFFF"/>
                </a:solidFill>
                <a:latin typeface="LMRoman17-Regular"/>
              </a:rPr>
              <a:t>Lecture 1</a:t>
            </a:r>
            <a:r>
              <a:rPr lang="en-US" sz="4800" b="0" i="0" u="none" strike="noStrike" baseline="0" dirty="0">
                <a:solidFill>
                  <a:srgbClr val="FFFFFF"/>
                </a:solidFill>
                <a:latin typeface="LMRoman17-Regular"/>
              </a:rPr>
              <a:t>: Multiple Linear </a:t>
            </a:r>
            <a:r>
              <a:rPr lang="en-US" sz="4800" dirty="0">
                <a:solidFill>
                  <a:srgbClr val="FFFFFF"/>
                </a:solidFill>
                <a:latin typeface="LMRoman17-Regular"/>
              </a:rPr>
              <a:t>Regression </a:t>
            </a:r>
            <a:r>
              <a:rPr lang="en-CA" sz="4800" dirty="0">
                <a:solidFill>
                  <a:srgbClr val="FFFFFF"/>
                </a:solidFill>
                <a:latin typeface="LMRoman17-Regular"/>
              </a:rPr>
              <a:t>First-order models with quantitative independent variables</a:t>
            </a:r>
            <a:endParaRPr lang="en-US" sz="4800" dirty="0">
              <a:solidFill>
                <a:srgbClr val="FFFFFF"/>
              </a:solidFill>
              <a:latin typeface="LMRoman17-Regular"/>
            </a:endParaRPr>
          </a:p>
        </p:txBody>
      </p:sp>
      <p:sp>
        <p:nvSpPr>
          <p:cNvPr id="3" name="Slide Number Placeholder 2">
            <a:extLst>
              <a:ext uri="{FF2B5EF4-FFF2-40B4-BE49-F238E27FC236}">
                <a16:creationId xmlns:a16="http://schemas.microsoft.com/office/drawing/2014/main" id="{47C35AAC-F1E5-CF5C-03A9-5C4ED3D878E4}"/>
              </a:ext>
            </a:extLst>
          </p:cNvPr>
          <p:cNvSpPr>
            <a:spLocks noGrp="1"/>
          </p:cNvSpPr>
          <p:nvPr>
            <p:ph type="sldNum" sz="quarter" idx="12"/>
          </p:nvPr>
        </p:nvSpPr>
        <p:spPr/>
        <p:txBody>
          <a:bodyPr/>
          <a:lstStyle/>
          <a:p>
            <a:fld id="{998FC6E2-3800-4EB0-A18D-3856D6660061}" type="slidenum">
              <a:rPr lang="en-US" smtClean="0"/>
              <a:t>7</a:t>
            </a:fld>
            <a:endParaRPr lang="en-US"/>
          </a:p>
        </p:txBody>
      </p:sp>
    </p:spTree>
    <p:extLst>
      <p:ext uri="{BB962C8B-B14F-4D97-AF65-F5344CB8AC3E}">
        <p14:creationId xmlns:p14="http://schemas.microsoft.com/office/powerpoint/2010/main" val="75177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FCD8D-E200-143D-F7F5-13F3F69BEED6}"/>
              </a:ext>
            </a:extLst>
          </p:cNvPr>
          <p:cNvSpPr>
            <a:spLocks noGrp="1"/>
          </p:cNvSpPr>
          <p:nvPr>
            <p:ph type="title"/>
          </p:nvPr>
        </p:nvSpPr>
        <p:spPr/>
        <p:txBody>
          <a:bodyPr/>
          <a:lstStyle/>
          <a:p>
            <a:r>
              <a:rPr lang="en-US" dirty="0"/>
              <a:t>What is a statistical model?</a:t>
            </a:r>
          </a:p>
        </p:txBody>
      </p:sp>
      <p:sp>
        <p:nvSpPr>
          <p:cNvPr id="3" name="Content Placeholder 2">
            <a:extLst>
              <a:ext uri="{FF2B5EF4-FFF2-40B4-BE49-F238E27FC236}">
                <a16:creationId xmlns:a16="http://schemas.microsoft.com/office/drawing/2014/main" id="{FB78E376-4593-7D30-BC32-16CA2253EABD}"/>
              </a:ext>
            </a:extLst>
          </p:cNvPr>
          <p:cNvSpPr>
            <a:spLocks noGrp="1"/>
          </p:cNvSpPr>
          <p:nvPr>
            <p:ph idx="1"/>
          </p:nvPr>
        </p:nvSpPr>
        <p:spPr/>
        <p:txBody>
          <a:bodyPr/>
          <a:lstStyle/>
          <a:p>
            <a:r>
              <a:rPr lang="en-US" dirty="0"/>
              <a:t>A statistical model describes how a dependent variable (Y) is thought to have been generated. </a:t>
            </a:r>
          </a:p>
          <a:p>
            <a:r>
              <a:rPr lang="en-US" dirty="0"/>
              <a:t>Parameter estimation is the process of computing a model's parameter values from measured data.</a:t>
            </a:r>
          </a:p>
        </p:txBody>
      </p:sp>
      <p:pic>
        <p:nvPicPr>
          <p:cNvPr id="1028" name="Picture 4">
            <a:extLst>
              <a:ext uri="{FF2B5EF4-FFF2-40B4-BE49-F238E27FC236}">
                <a16:creationId xmlns:a16="http://schemas.microsoft.com/office/drawing/2014/main" id="{1BAC1F59-C814-15E0-ED04-46F4DEEC6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74"/>
          <a:stretch/>
        </p:blipFill>
        <p:spPr bwMode="auto">
          <a:xfrm>
            <a:off x="6659052" y="3807830"/>
            <a:ext cx="5080827" cy="2881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FBE6382B-BC6C-A1A3-3C8A-501EB2A6A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2052" name="Picture 4" descr="Deep Learning vs Machine Learning | RapidMiner">
            <a:extLst>
              <a:ext uri="{FF2B5EF4-FFF2-40B4-BE49-F238E27FC236}">
                <a16:creationId xmlns:a16="http://schemas.microsoft.com/office/drawing/2014/main" id="{72847A8E-DB37-E1EF-9E0B-2BDE9E7C4A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052" y="3875935"/>
            <a:ext cx="5321864" cy="281358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0C1ABC9-47A3-EA82-F901-F58678EBD29C}"/>
              </a:ext>
            </a:extLst>
          </p:cNvPr>
          <p:cNvSpPr>
            <a:spLocks noGrp="1"/>
          </p:cNvSpPr>
          <p:nvPr>
            <p:ph type="sldNum" sz="quarter" idx="12"/>
          </p:nvPr>
        </p:nvSpPr>
        <p:spPr/>
        <p:txBody>
          <a:bodyPr/>
          <a:lstStyle/>
          <a:p>
            <a:fld id="{998FC6E2-3800-4EB0-A18D-3856D6660061}" type="slidenum">
              <a:rPr lang="en-US" smtClean="0"/>
              <a:t>8</a:t>
            </a:fld>
            <a:endParaRPr lang="en-US"/>
          </a:p>
        </p:txBody>
      </p:sp>
    </p:spTree>
    <p:extLst>
      <p:ext uri="{BB962C8B-B14F-4D97-AF65-F5344CB8AC3E}">
        <p14:creationId xmlns:p14="http://schemas.microsoft.com/office/powerpoint/2010/main" val="78764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DE23-ABCA-0D17-673B-846CD4372F17}"/>
              </a:ext>
            </a:extLst>
          </p:cNvPr>
          <p:cNvSpPr>
            <a:spLocks noGrp="1"/>
          </p:cNvSpPr>
          <p:nvPr>
            <p:ph type="title"/>
          </p:nvPr>
        </p:nvSpPr>
        <p:spPr/>
        <p:txBody>
          <a:bodyPr/>
          <a:lstStyle/>
          <a:p>
            <a:r>
              <a:rPr lang="en-US" dirty="0"/>
              <a:t>Simple linear model</a:t>
            </a:r>
          </a:p>
        </p:txBody>
      </p:sp>
      <p:pic>
        <p:nvPicPr>
          <p:cNvPr id="7" name="Graphic 6" descr="Bar graph with upward trend outline">
            <a:extLst>
              <a:ext uri="{FF2B5EF4-FFF2-40B4-BE49-F238E27FC236}">
                <a16:creationId xmlns:a16="http://schemas.microsoft.com/office/drawing/2014/main" id="{F08D6516-BF3A-B5FF-9C9B-F5E1A962F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2364" y="2971800"/>
            <a:ext cx="914400" cy="914400"/>
          </a:xfrm>
          <a:prstGeom prst="rect">
            <a:avLst/>
          </a:prstGeom>
        </p:spPr>
      </p:pic>
      <p:pic>
        <p:nvPicPr>
          <p:cNvPr id="9" name="Graphic 8" descr="Television outline">
            <a:extLst>
              <a:ext uri="{FF2B5EF4-FFF2-40B4-BE49-F238E27FC236}">
                <a16:creationId xmlns:a16="http://schemas.microsoft.com/office/drawing/2014/main" id="{AEE5D0AB-0792-EB60-8741-7AD056CA86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8193" y="5388751"/>
            <a:ext cx="914400" cy="914400"/>
          </a:xfrm>
          <a:prstGeom prst="rect">
            <a:avLst/>
          </a:prstGeom>
        </p:spPr>
      </p:pic>
      <p:pic>
        <p:nvPicPr>
          <p:cNvPr id="11" name="Graphic 10" descr="Radio outline">
            <a:extLst>
              <a:ext uri="{FF2B5EF4-FFF2-40B4-BE49-F238E27FC236}">
                <a16:creationId xmlns:a16="http://schemas.microsoft.com/office/drawing/2014/main" id="{06FB44B0-DECE-BE8B-1D2B-39EC5F21E5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2208" y="5326142"/>
            <a:ext cx="914400" cy="914400"/>
          </a:xfrm>
          <a:prstGeom prst="rect">
            <a:avLst/>
          </a:prstGeom>
        </p:spPr>
      </p:pic>
      <p:pic>
        <p:nvPicPr>
          <p:cNvPr id="13" name="Graphic 12" descr="Newspaper outline">
            <a:extLst>
              <a:ext uri="{FF2B5EF4-FFF2-40B4-BE49-F238E27FC236}">
                <a16:creationId xmlns:a16="http://schemas.microsoft.com/office/drawing/2014/main" id="{7AC54E82-0465-ED3B-9619-E150128AEE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204" y="5388751"/>
            <a:ext cx="914400" cy="914400"/>
          </a:xfrm>
          <a:prstGeom prst="rect">
            <a:avLst/>
          </a:prstGeom>
        </p:spPr>
      </p:pic>
      <p:pic>
        <p:nvPicPr>
          <p:cNvPr id="18" name="Graphic 17" descr="Coins outline">
            <a:extLst>
              <a:ext uri="{FF2B5EF4-FFF2-40B4-BE49-F238E27FC236}">
                <a16:creationId xmlns:a16="http://schemas.microsoft.com/office/drawing/2014/main" id="{8F253D4B-3FAA-E70A-F840-B26922C29C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24927" y="3985862"/>
            <a:ext cx="914400" cy="914400"/>
          </a:xfrm>
          <a:prstGeom prst="rect">
            <a:avLst/>
          </a:prstGeom>
        </p:spPr>
      </p:pic>
      <p:pic>
        <p:nvPicPr>
          <p:cNvPr id="21" name="Graphic 20" descr="Car outline">
            <a:extLst>
              <a:ext uri="{FF2B5EF4-FFF2-40B4-BE49-F238E27FC236}">
                <a16:creationId xmlns:a16="http://schemas.microsoft.com/office/drawing/2014/main" id="{D073B26C-82D2-0B2D-114D-68257E53A5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3958" y="3019529"/>
            <a:ext cx="914400" cy="914400"/>
          </a:xfrm>
          <a:prstGeom prst="rect">
            <a:avLst/>
          </a:prstGeom>
        </p:spPr>
      </p:pic>
      <p:cxnSp>
        <p:nvCxnSpPr>
          <p:cNvPr id="23" name="Straight Arrow Connector 22">
            <a:extLst>
              <a:ext uri="{FF2B5EF4-FFF2-40B4-BE49-F238E27FC236}">
                <a16:creationId xmlns:a16="http://schemas.microsoft.com/office/drawing/2014/main" id="{7F2C9FD0-57BC-E78F-31D8-84918FF2F4C1}"/>
              </a:ext>
            </a:extLst>
          </p:cNvPr>
          <p:cNvCxnSpPr>
            <a:cxnSpLocks/>
          </p:cNvCxnSpPr>
          <p:nvPr/>
        </p:nvCxnSpPr>
        <p:spPr>
          <a:xfrm flipH="1">
            <a:off x="571943" y="4920869"/>
            <a:ext cx="480207" cy="383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502358A-55B4-C2CB-BBB6-E286F33595C7}"/>
              </a:ext>
            </a:extLst>
          </p:cNvPr>
          <p:cNvCxnSpPr>
            <a:cxnSpLocks/>
          </p:cNvCxnSpPr>
          <p:nvPr/>
        </p:nvCxnSpPr>
        <p:spPr>
          <a:xfrm>
            <a:off x="1682127" y="5005125"/>
            <a:ext cx="0" cy="383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2AA9889-FD5C-32A2-B8B0-E285BCF20C24}"/>
              </a:ext>
            </a:extLst>
          </p:cNvPr>
          <p:cNvCxnSpPr/>
          <p:nvPr/>
        </p:nvCxnSpPr>
        <p:spPr>
          <a:xfrm>
            <a:off x="2242272" y="4900262"/>
            <a:ext cx="537356" cy="383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A21C6D99-7D6C-EF8D-C0E0-34EA72CDC251}"/>
              </a:ext>
            </a:extLst>
          </p:cNvPr>
          <p:cNvPicPr>
            <a:picLocks noChangeAspect="1"/>
          </p:cNvPicPr>
          <p:nvPr/>
        </p:nvPicPr>
        <p:blipFill>
          <a:blip r:embed="rId15"/>
          <a:stretch>
            <a:fillRect/>
          </a:stretch>
        </p:blipFill>
        <p:spPr>
          <a:xfrm>
            <a:off x="3690517" y="2312106"/>
            <a:ext cx="3071126" cy="1920406"/>
          </a:xfrm>
          <a:prstGeom prst="rect">
            <a:avLst/>
          </a:prstGeom>
          <a:ln>
            <a:noFill/>
          </a:ln>
          <a:effectLst>
            <a:outerShdw blurRad="292100" dist="139700" dir="2700000" algn="tl" rotWithShape="0">
              <a:srgbClr val="333333">
                <a:alpha val="65000"/>
              </a:srgbClr>
            </a:outerShdw>
          </a:effectLst>
        </p:spPr>
      </p:pic>
      <p:pic>
        <p:nvPicPr>
          <p:cNvPr id="34" name="Graphic 33" descr="Thought outline">
            <a:extLst>
              <a:ext uri="{FF2B5EF4-FFF2-40B4-BE49-F238E27FC236}">
                <a16:creationId xmlns:a16="http://schemas.microsoft.com/office/drawing/2014/main" id="{05F1CA2A-F04C-8050-1794-26E302144D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827439" y="4448648"/>
            <a:ext cx="914400" cy="914400"/>
          </a:xfrm>
          <a:prstGeom prst="rect">
            <a:avLst/>
          </a:prstGeom>
        </p:spPr>
      </p:pic>
      <p:sp>
        <p:nvSpPr>
          <p:cNvPr id="35" name="TextBox 34">
            <a:extLst>
              <a:ext uri="{FF2B5EF4-FFF2-40B4-BE49-F238E27FC236}">
                <a16:creationId xmlns:a16="http://schemas.microsoft.com/office/drawing/2014/main" id="{24AFF316-DE7C-CAB5-DFF2-3563A16D0763}"/>
              </a:ext>
            </a:extLst>
          </p:cNvPr>
          <p:cNvSpPr txBox="1"/>
          <p:nvPr/>
        </p:nvSpPr>
        <p:spPr>
          <a:xfrm>
            <a:off x="7647016" y="5348552"/>
            <a:ext cx="4061240" cy="1477328"/>
          </a:xfrm>
          <a:prstGeom prst="rect">
            <a:avLst/>
          </a:prstGeom>
          <a:noFill/>
        </p:spPr>
        <p:txBody>
          <a:bodyPr wrap="none" rtlCol="0">
            <a:spAutoFit/>
          </a:bodyPr>
          <a:lstStyle/>
          <a:p>
            <a:r>
              <a:rPr lang="en-US" dirty="0"/>
              <a:t>sales ~ Newspaper advertisement budget</a:t>
            </a:r>
          </a:p>
          <a:p>
            <a:endParaRPr lang="en-US" dirty="0"/>
          </a:p>
          <a:p>
            <a:r>
              <a:rPr lang="en-US" dirty="0"/>
              <a:t>sales ~ TV advertisement budget</a:t>
            </a:r>
          </a:p>
          <a:p>
            <a:endParaRPr lang="en-US" dirty="0"/>
          </a:p>
          <a:p>
            <a:r>
              <a:rPr lang="en-US" dirty="0"/>
              <a:t>sales ~ Radio advertisement budget</a:t>
            </a:r>
          </a:p>
        </p:txBody>
      </p:sp>
      <p:pic>
        <p:nvPicPr>
          <p:cNvPr id="37" name="Picture 36" descr="A picture containing map, diagram, text&#10;&#10;Description automatically generated">
            <a:extLst>
              <a:ext uri="{FF2B5EF4-FFF2-40B4-BE49-F238E27FC236}">
                <a16:creationId xmlns:a16="http://schemas.microsoft.com/office/drawing/2014/main" id="{DB23C487-299F-44E6-1745-A6958D12F8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27033" y="829983"/>
            <a:ext cx="5063710" cy="3818312"/>
          </a:xfrm>
          <a:prstGeom prst="rect">
            <a:avLst/>
          </a:prstGeom>
        </p:spPr>
      </p:pic>
      <p:sp>
        <p:nvSpPr>
          <p:cNvPr id="38" name="Rectangle 37">
            <a:extLst>
              <a:ext uri="{FF2B5EF4-FFF2-40B4-BE49-F238E27FC236}">
                <a16:creationId xmlns:a16="http://schemas.microsoft.com/office/drawing/2014/main" id="{10AB2807-1BFC-C2FD-FBE2-17453147EB5B}"/>
              </a:ext>
            </a:extLst>
          </p:cNvPr>
          <p:cNvSpPr/>
          <p:nvPr/>
        </p:nvSpPr>
        <p:spPr>
          <a:xfrm>
            <a:off x="114555" y="1746600"/>
            <a:ext cx="3337787" cy="4654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4799F71-8CDD-CEC1-4B49-3F3ABB40F7BA}"/>
              </a:ext>
            </a:extLst>
          </p:cNvPr>
          <p:cNvSpPr txBox="1"/>
          <p:nvPr/>
        </p:nvSpPr>
        <p:spPr>
          <a:xfrm>
            <a:off x="4741839" y="4500581"/>
            <a:ext cx="1977479" cy="646331"/>
          </a:xfrm>
          <a:prstGeom prst="rect">
            <a:avLst/>
          </a:prstGeom>
          <a:noFill/>
        </p:spPr>
        <p:txBody>
          <a:bodyPr wrap="square" rtlCol="0">
            <a:spAutoFit/>
          </a:bodyPr>
          <a:lstStyle/>
          <a:p>
            <a:r>
              <a:rPr lang="en-US" dirty="0">
                <a:solidFill>
                  <a:schemeClr val="accent1"/>
                </a:solidFill>
              </a:rPr>
              <a:t>Which factor affects sales most? </a:t>
            </a:r>
          </a:p>
        </p:txBody>
      </p:sp>
      <p:pic>
        <p:nvPicPr>
          <p:cNvPr id="2050" name="Picture 2" descr="RStudio Logo Usage Guidelines - RStudio">
            <a:extLst>
              <a:ext uri="{FF2B5EF4-FFF2-40B4-BE49-F238E27FC236}">
                <a16:creationId xmlns:a16="http://schemas.microsoft.com/office/drawing/2014/main" id="{650D6CF0-234B-9A31-CE25-BA2B6D57207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58709" y="5593754"/>
            <a:ext cx="2299777" cy="807046"/>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Angel face outline outline">
            <a:extLst>
              <a:ext uri="{FF2B5EF4-FFF2-40B4-BE49-F238E27FC236}">
                <a16:creationId xmlns:a16="http://schemas.microsoft.com/office/drawing/2014/main" id="{21A88776-0277-8EAD-5511-09FE62469BB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20750" y="4685159"/>
            <a:ext cx="446216" cy="446216"/>
          </a:xfrm>
          <a:prstGeom prst="rect">
            <a:avLst/>
          </a:prstGeom>
        </p:spPr>
      </p:pic>
      <p:sp>
        <p:nvSpPr>
          <p:cNvPr id="45" name="TextBox 44">
            <a:extLst>
              <a:ext uri="{FF2B5EF4-FFF2-40B4-BE49-F238E27FC236}">
                <a16:creationId xmlns:a16="http://schemas.microsoft.com/office/drawing/2014/main" id="{51EBB01F-3A5A-4F0D-3787-ED68C8B0281A}"/>
              </a:ext>
            </a:extLst>
          </p:cNvPr>
          <p:cNvSpPr txBox="1"/>
          <p:nvPr/>
        </p:nvSpPr>
        <p:spPr>
          <a:xfrm>
            <a:off x="7645194" y="4751049"/>
            <a:ext cx="4554452" cy="276999"/>
          </a:xfrm>
          <a:prstGeom prst="rect">
            <a:avLst/>
          </a:prstGeom>
          <a:noFill/>
        </p:spPr>
        <p:txBody>
          <a:bodyPr wrap="none" rtlCol="0">
            <a:spAutoFit/>
          </a:bodyPr>
          <a:lstStyle/>
          <a:p>
            <a:r>
              <a:rPr lang="en-US" sz="1200" dirty="0"/>
              <a:t>It seems advertainment budget through TV has a great impact on sales</a:t>
            </a:r>
          </a:p>
        </p:txBody>
      </p:sp>
      <p:pic>
        <p:nvPicPr>
          <p:cNvPr id="3" name="Picture 2" descr="Shape&#10;&#10;Description automatically generated with medium confidence">
            <a:extLst>
              <a:ext uri="{FF2B5EF4-FFF2-40B4-BE49-F238E27FC236}">
                <a16:creationId xmlns:a16="http://schemas.microsoft.com/office/drawing/2014/main" id="{924B1FB2-7ADC-D5A9-55E0-890B3B68D25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TextBox 4">
            <a:extLst>
              <a:ext uri="{FF2B5EF4-FFF2-40B4-BE49-F238E27FC236}">
                <a16:creationId xmlns:a16="http://schemas.microsoft.com/office/drawing/2014/main" id="{4FEEA140-20FC-E86B-BF65-D8329AA5BC76}"/>
              </a:ext>
            </a:extLst>
          </p:cNvPr>
          <p:cNvSpPr txBox="1"/>
          <p:nvPr/>
        </p:nvSpPr>
        <p:spPr>
          <a:xfrm>
            <a:off x="3659090" y="1610410"/>
            <a:ext cx="3218766" cy="646331"/>
          </a:xfrm>
          <a:prstGeom prst="rect">
            <a:avLst/>
          </a:prstGeom>
          <a:noFill/>
        </p:spPr>
        <p:txBody>
          <a:bodyPr wrap="square">
            <a:spAutoFit/>
          </a:bodyPr>
          <a:lstStyle/>
          <a:p>
            <a:r>
              <a:rPr lang="en-US" sz="1800" b="0" i="0" u="none" strike="noStrike" baseline="0" dirty="0">
                <a:latin typeface="LMRoman10-Italic"/>
              </a:rPr>
              <a:t>Sales </a:t>
            </a:r>
            <a:r>
              <a:rPr lang="en-US" sz="1800" b="0" i="0" u="none" strike="noStrike" baseline="0" dirty="0">
                <a:latin typeface="LMRoman10-Regular"/>
              </a:rPr>
              <a:t>(in thousands of units)</a:t>
            </a:r>
          </a:p>
          <a:p>
            <a:r>
              <a:rPr lang="en-US" sz="1800" b="0" i="0" u="none" strike="noStrike" baseline="0" dirty="0">
                <a:latin typeface="LMRoman10-Regular"/>
              </a:rPr>
              <a:t>Budgets(in thousands of dollars)</a:t>
            </a:r>
            <a:endParaRPr lang="en-US" i="0" dirty="0"/>
          </a:p>
        </p:txBody>
      </p:sp>
      <p:sp>
        <p:nvSpPr>
          <p:cNvPr id="4" name="Slide Number Placeholder 3">
            <a:extLst>
              <a:ext uri="{FF2B5EF4-FFF2-40B4-BE49-F238E27FC236}">
                <a16:creationId xmlns:a16="http://schemas.microsoft.com/office/drawing/2014/main" id="{7F6EA283-7DA7-39CD-8D4B-0CB0CC0E522F}"/>
              </a:ext>
            </a:extLst>
          </p:cNvPr>
          <p:cNvSpPr>
            <a:spLocks noGrp="1"/>
          </p:cNvSpPr>
          <p:nvPr>
            <p:ph type="sldNum" sz="quarter" idx="12"/>
          </p:nvPr>
        </p:nvSpPr>
        <p:spPr/>
        <p:txBody>
          <a:bodyPr/>
          <a:lstStyle/>
          <a:p>
            <a:fld id="{998FC6E2-3800-4EB0-A18D-3856D6660061}" type="slidenum">
              <a:rPr lang="en-US" smtClean="0"/>
              <a:t>9</a:t>
            </a:fld>
            <a:endParaRPr lang="en-US"/>
          </a:p>
        </p:txBody>
      </p:sp>
    </p:spTree>
    <p:extLst>
      <p:ext uri="{BB962C8B-B14F-4D97-AF65-F5344CB8AC3E}">
        <p14:creationId xmlns:p14="http://schemas.microsoft.com/office/powerpoint/2010/main" val="1853236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arn(inVertical)">
                                      <p:cBhvr>
                                        <p:cTn id="10" dur="500"/>
                                        <p:tgtEl>
                                          <p:spTgt spid="34"/>
                                        </p:tgtEl>
                                      </p:cBhvr>
                                    </p:animEffect>
                                  </p:childTnLst>
                                </p:cTn>
                              </p:par>
                              <p:par>
                                <p:cTn id="11" presetID="16" presetClass="entr" presetSubtype="21"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barn(inVertical)">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inVertical)">
                                      <p:cBhvr>
                                        <p:cTn id="18" dur="500"/>
                                        <p:tgtEl>
                                          <p:spTgt spid="35"/>
                                        </p:tgtEl>
                                      </p:cBhvr>
                                    </p:animEffect>
                                  </p:childTnLst>
                                </p:cTn>
                              </p:par>
                              <p:par>
                                <p:cTn id="19" presetID="16" presetClass="entr" presetSubtype="21"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arn(inVertical)">
                                      <p:cBhvr>
                                        <p:cTn id="21" dur="500"/>
                                        <p:tgtEl>
                                          <p:spTgt spid="37"/>
                                        </p:tgtEl>
                                      </p:cBhvr>
                                    </p:animEffect>
                                  </p:childTnLst>
                                </p:cTn>
                              </p:par>
                              <p:par>
                                <p:cTn id="22" presetID="16" presetClass="entr" presetSubtype="21"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barn(inVertical)">
                                      <p:cBhvr>
                                        <p:cTn id="24" dur="500"/>
                                        <p:tgtEl>
                                          <p:spTgt spid="44"/>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arn(inVertical)">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3" grpId="0"/>
      <p:bldP spid="4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1401</TotalTime>
  <Words>2918</Words>
  <Application>Microsoft Office PowerPoint</Application>
  <PresentationFormat>Widescreen</PresentationFormat>
  <Paragraphs>347</Paragraphs>
  <Slides>44</Slides>
  <Notes>12</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44</vt:i4>
      </vt:variant>
    </vt:vector>
  </HeadingPairs>
  <TitlesOfParts>
    <vt:vector size="60" baseType="lpstr">
      <vt:lpstr>Domine</vt:lpstr>
      <vt:lpstr>LMMathItalic10-Regular</vt:lpstr>
      <vt:lpstr>LMRoman10-Bold</vt:lpstr>
      <vt:lpstr>LMRoman10-Italic</vt:lpstr>
      <vt:lpstr>LMRoman10-Regular</vt:lpstr>
      <vt:lpstr>LMRoman17-Regular</vt:lpstr>
      <vt:lpstr>LMRoman7-Regular</vt:lpstr>
      <vt:lpstr>Meiryo</vt:lpstr>
      <vt:lpstr>open-sans</vt:lpstr>
      <vt:lpstr>SourceSansPro</vt:lpstr>
      <vt:lpstr>Arial</vt:lpstr>
      <vt:lpstr>Calibri</vt:lpstr>
      <vt:lpstr>Calibri Light</vt:lpstr>
      <vt:lpstr>Cambria Math</vt:lpstr>
      <vt:lpstr>Lato</vt:lpstr>
      <vt:lpstr>Office Theme</vt:lpstr>
      <vt:lpstr>Statistical Modelling with Data</vt:lpstr>
      <vt:lpstr>Statistical Modelling with Data</vt:lpstr>
      <vt:lpstr>Statistical Modelling with Data</vt:lpstr>
      <vt:lpstr>Statistical Modelling with Data</vt:lpstr>
      <vt:lpstr>Statistical Modelling with Data</vt:lpstr>
      <vt:lpstr>Motivations of your statistical modelling</vt:lpstr>
      <vt:lpstr>Lecture 1: Multiple Linear Regression First-order models with quantitative independent variables</vt:lpstr>
      <vt:lpstr>What is a statistical model?</vt:lpstr>
      <vt:lpstr>Simple linear model</vt:lpstr>
      <vt:lpstr>Simple linear model</vt:lpstr>
      <vt:lpstr>Multiple linear model</vt:lpstr>
      <vt:lpstr>General linear model</vt:lpstr>
      <vt:lpstr>A little bit mathematics</vt:lpstr>
      <vt:lpstr>General linear model</vt:lpstr>
      <vt:lpstr>Limitations of the general linear models</vt:lpstr>
      <vt:lpstr>Limitations of the general linear models</vt:lpstr>
      <vt:lpstr>Generalized linear model</vt:lpstr>
      <vt:lpstr>An example for generalized linear model </vt:lpstr>
      <vt:lpstr>Least square method</vt:lpstr>
      <vt:lpstr>Confidence interval</vt:lpstr>
      <vt:lpstr>Confidence interval</vt:lpstr>
      <vt:lpstr>In class Practice Problem 1</vt:lpstr>
      <vt:lpstr>Coffee break  Come back at 14:40pm? </vt:lpstr>
      <vt:lpstr>Models Evaluations</vt:lpstr>
      <vt:lpstr>Evaluating Overall Model Utility</vt:lpstr>
      <vt:lpstr>Evaluating Overall Model Utility</vt:lpstr>
      <vt:lpstr>Evaluating Overall Model Utility</vt:lpstr>
      <vt:lpstr>Evaluating Overall Model Utility</vt:lpstr>
      <vt:lpstr>Evaluating Overall Model Utility</vt:lpstr>
      <vt:lpstr>Evaluating effect of subset of predictors</vt:lpstr>
      <vt:lpstr>Evaluating effect of subset of predictors</vt:lpstr>
      <vt:lpstr>Evaluating effect of subset of predictors</vt:lpstr>
      <vt:lpstr>Evaluating effect of subset of predictors</vt:lpstr>
      <vt:lpstr>In class Practice Problem 2</vt:lpstr>
      <vt:lpstr>In class Practice Problem 2</vt:lpstr>
      <vt:lpstr>In class Practice Problem 2</vt:lpstr>
      <vt:lpstr>Model goodness of fit</vt:lpstr>
      <vt:lpstr>Model goodness of fit</vt:lpstr>
      <vt:lpstr>Model goodness of fit</vt:lpstr>
      <vt:lpstr>Model prediction</vt:lpstr>
      <vt:lpstr>In class Practice Problem 3</vt:lpstr>
      <vt:lpstr>In class Practice Problem 3</vt:lpstr>
      <vt:lpstr>Take away messages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li qing</cp:lastModifiedBy>
  <cp:revision>209</cp:revision>
  <dcterms:created xsi:type="dcterms:W3CDTF">2023-05-16T15:36:22Z</dcterms:created>
  <dcterms:modified xsi:type="dcterms:W3CDTF">2023-05-24T16:18:44Z</dcterms:modified>
</cp:coreProperties>
</file>